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48"/>
  </p:handoutMasterIdLst>
  <p:sldIdLst>
    <p:sldId id="256" r:id="rId2"/>
    <p:sldId id="257" r:id="rId3"/>
    <p:sldId id="258" r:id="rId4"/>
    <p:sldId id="261" r:id="rId5"/>
    <p:sldId id="259" r:id="rId6"/>
    <p:sldId id="260" r:id="rId7"/>
    <p:sldId id="262" r:id="rId8"/>
    <p:sldId id="263" r:id="rId9"/>
    <p:sldId id="265" r:id="rId10"/>
    <p:sldId id="266" r:id="rId11"/>
    <p:sldId id="267" r:id="rId12"/>
    <p:sldId id="304" r:id="rId13"/>
    <p:sldId id="268" r:id="rId14"/>
    <p:sldId id="301" r:id="rId15"/>
    <p:sldId id="269" r:id="rId16"/>
    <p:sldId id="270" r:id="rId17"/>
    <p:sldId id="271" r:id="rId18"/>
    <p:sldId id="272" r:id="rId19"/>
    <p:sldId id="273" r:id="rId20"/>
    <p:sldId id="274" r:id="rId21"/>
    <p:sldId id="275" r:id="rId22"/>
    <p:sldId id="276" r:id="rId23"/>
    <p:sldId id="277" r:id="rId24"/>
    <p:sldId id="278" r:id="rId25"/>
    <p:sldId id="281" r:id="rId26"/>
    <p:sldId id="295" r:id="rId27"/>
    <p:sldId id="282" r:id="rId28"/>
    <p:sldId id="303" r:id="rId29"/>
    <p:sldId id="283" r:id="rId30"/>
    <p:sldId id="284" r:id="rId31"/>
    <p:sldId id="298" r:id="rId32"/>
    <p:sldId id="285" r:id="rId33"/>
    <p:sldId id="286" r:id="rId34"/>
    <p:sldId id="296" r:id="rId35"/>
    <p:sldId id="287" r:id="rId36"/>
    <p:sldId id="288" r:id="rId37"/>
    <p:sldId id="297" r:id="rId38"/>
    <p:sldId id="289" r:id="rId39"/>
    <p:sldId id="290" r:id="rId40"/>
    <p:sldId id="291" r:id="rId41"/>
    <p:sldId id="292" r:id="rId42"/>
    <p:sldId id="299" r:id="rId43"/>
    <p:sldId id="293" r:id="rId44"/>
    <p:sldId id="300" r:id="rId45"/>
    <p:sldId id="294" r:id="rId46"/>
    <p:sldId id="264" r:id="rId47"/>
  </p:sldIdLst>
  <p:sldSz cx="9144000" cy="6858000" type="screen4x3"/>
  <p:notesSz cx="6807200" cy="99393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94" autoAdjust="0"/>
    <p:restoredTop sz="94660"/>
  </p:normalViewPr>
  <p:slideViewPr>
    <p:cSldViewPr>
      <p:cViewPr varScale="1">
        <p:scale>
          <a:sx n="105" d="100"/>
          <a:sy n="105" d="100"/>
        </p:scale>
        <p:origin x="609" y="75"/>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1B2C07-8F99-4576-8188-13B6532865DB}"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en-AU"/>
        </a:p>
      </dgm:t>
    </dgm:pt>
    <dgm:pt modelId="{676174F7-B823-46A6-9270-EC1882FE378D}">
      <dgm:prSet phldrT="[Text]"/>
      <dgm:spPr/>
      <dgm:t>
        <a:bodyPr/>
        <a:lstStyle/>
        <a:p>
          <a:r>
            <a:rPr lang="en-AU" dirty="0"/>
            <a:t>Matter</a:t>
          </a:r>
        </a:p>
      </dgm:t>
    </dgm:pt>
    <dgm:pt modelId="{410EE183-94BE-40C3-8D9F-4B3B37488AF6}" type="parTrans" cxnId="{11A32DD9-BFD1-40EA-BEAA-A153D5BDFA52}">
      <dgm:prSet/>
      <dgm:spPr/>
      <dgm:t>
        <a:bodyPr/>
        <a:lstStyle/>
        <a:p>
          <a:endParaRPr lang="en-AU"/>
        </a:p>
      </dgm:t>
    </dgm:pt>
    <dgm:pt modelId="{E6599B65-D80F-4396-B264-9968CC548929}" type="sibTrans" cxnId="{11A32DD9-BFD1-40EA-BEAA-A153D5BDFA52}">
      <dgm:prSet/>
      <dgm:spPr/>
      <dgm:t>
        <a:bodyPr/>
        <a:lstStyle/>
        <a:p>
          <a:endParaRPr lang="en-AU"/>
        </a:p>
      </dgm:t>
    </dgm:pt>
    <dgm:pt modelId="{65CAAF0D-E0EE-4E2A-A854-673FA258A5BA}">
      <dgm:prSet phldrT="[Text]"/>
      <dgm:spPr/>
      <dgm:t>
        <a:bodyPr/>
        <a:lstStyle/>
        <a:p>
          <a:r>
            <a:rPr lang="en-AU" dirty="0"/>
            <a:t>Pure Substances</a:t>
          </a:r>
        </a:p>
      </dgm:t>
    </dgm:pt>
    <dgm:pt modelId="{AB074605-DB90-4DA4-8DB2-EE0B5734A8B2}" type="parTrans" cxnId="{E462F005-42B2-4FBB-B0C4-358E3C6A1455}">
      <dgm:prSet/>
      <dgm:spPr/>
      <dgm:t>
        <a:bodyPr/>
        <a:lstStyle/>
        <a:p>
          <a:endParaRPr lang="en-AU"/>
        </a:p>
      </dgm:t>
    </dgm:pt>
    <dgm:pt modelId="{772B7179-ED10-420A-BA23-16011F8F5A2D}" type="sibTrans" cxnId="{E462F005-42B2-4FBB-B0C4-358E3C6A1455}">
      <dgm:prSet/>
      <dgm:spPr/>
      <dgm:t>
        <a:bodyPr/>
        <a:lstStyle/>
        <a:p>
          <a:endParaRPr lang="en-AU"/>
        </a:p>
      </dgm:t>
    </dgm:pt>
    <dgm:pt modelId="{64136BE1-93E4-4D62-AD53-37EEBFF7B81A}">
      <dgm:prSet phldrT="[Text]"/>
      <dgm:spPr/>
      <dgm:t>
        <a:bodyPr/>
        <a:lstStyle/>
        <a:p>
          <a:r>
            <a:rPr lang="en-AU" dirty="0"/>
            <a:t>Elements</a:t>
          </a:r>
        </a:p>
      </dgm:t>
    </dgm:pt>
    <dgm:pt modelId="{0A1E5641-4A86-4451-9C29-FE9E59AB2BF3}" type="parTrans" cxnId="{A10079D7-2A11-4815-BE3B-E5408425DA40}">
      <dgm:prSet/>
      <dgm:spPr/>
      <dgm:t>
        <a:bodyPr/>
        <a:lstStyle/>
        <a:p>
          <a:endParaRPr lang="en-AU"/>
        </a:p>
      </dgm:t>
    </dgm:pt>
    <dgm:pt modelId="{9F135364-4275-4B9B-84BE-0C2FD751E0A0}" type="sibTrans" cxnId="{A10079D7-2A11-4815-BE3B-E5408425DA40}">
      <dgm:prSet/>
      <dgm:spPr/>
      <dgm:t>
        <a:bodyPr/>
        <a:lstStyle/>
        <a:p>
          <a:endParaRPr lang="en-AU"/>
        </a:p>
      </dgm:t>
    </dgm:pt>
    <dgm:pt modelId="{E57B6113-D24D-4CA5-868C-7914A1146227}">
      <dgm:prSet phldrT="[Text]"/>
      <dgm:spPr/>
      <dgm:t>
        <a:bodyPr/>
        <a:lstStyle/>
        <a:p>
          <a:r>
            <a:rPr lang="en-AU" dirty="0"/>
            <a:t>Compounds</a:t>
          </a:r>
        </a:p>
      </dgm:t>
    </dgm:pt>
    <dgm:pt modelId="{06E26C65-23A0-4EA1-8EE5-733F49FD90D3}" type="parTrans" cxnId="{5B1AA05F-899D-4C5A-AF4B-292C7F17AA27}">
      <dgm:prSet/>
      <dgm:spPr/>
      <dgm:t>
        <a:bodyPr/>
        <a:lstStyle/>
        <a:p>
          <a:endParaRPr lang="en-AU"/>
        </a:p>
      </dgm:t>
    </dgm:pt>
    <dgm:pt modelId="{54F5FE42-0011-4F4C-9604-84922B7AF77E}" type="sibTrans" cxnId="{5B1AA05F-899D-4C5A-AF4B-292C7F17AA27}">
      <dgm:prSet/>
      <dgm:spPr/>
      <dgm:t>
        <a:bodyPr/>
        <a:lstStyle/>
        <a:p>
          <a:endParaRPr lang="en-AU"/>
        </a:p>
      </dgm:t>
    </dgm:pt>
    <dgm:pt modelId="{F699B6A2-0DDC-4BF6-84C8-E01AC651C64E}">
      <dgm:prSet phldrT="[Text]"/>
      <dgm:spPr/>
      <dgm:t>
        <a:bodyPr/>
        <a:lstStyle/>
        <a:p>
          <a:r>
            <a:rPr lang="en-AU" dirty="0"/>
            <a:t>Mixtures</a:t>
          </a:r>
        </a:p>
      </dgm:t>
    </dgm:pt>
    <dgm:pt modelId="{57F963E3-AD19-4D31-86C6-DBFB59D63B20}" type="parTrans" cxnId="{5C08A672-B4A1-4415-8201-279CB70BD6A5}">
      <dgm:prSet/>
      <dgm:spPr/>
      <dgm:t>
        <a:bodyPr/>
        <a:lstStyle/>
        <a:p>
          <a:endParaRPr lang="en-AU"/>
        </a:p>
      </dgm:t>
    </dgm:pt>
    <dgm:pt modelId="{5D96AD58-548A-463E-BC4B-D18FEDA5E5F4}" type="sibTrans" cxnId="{5C08A672-B4A1-4415-8201-279CB70BD6A5}">
      <dgm:prSet/>
      <dgm:spPr/>
      <dgm:t>
        <a:bodyPr/>
        <a:lstStyle/>
        <a:p>
          <a:endParaRPr lang="en-AU"/>
        </a:p>
      </dgm:t>
    </dgm:pt>
    <dgm:pt modelId="{61D600C3-5C54-4D39-A655-A47C42B4B9AE}">
      <dgm:prSet phldrT="[Text]"/>
      <dgm:spPr/>
      <dgm:t>
        <a:bodyPr/>
        <a:lstStyle/>
        <a:p>
          <a:r>
            <a:rPr lang="en-AU" dirty="0"/>
            <a:t>Homogeneous</a:t>
          </a:r>
        </a:p>
      </dgm:t>
    </dgm:pt>
    <dgm:pt modelId="{926CA31E-8325-4184-828E-D746999DBC94}" type="parTrans" cxnId="{336D49B5-C97F-431F-95BC-AECDB10B1C5B}">
      <dgm:prSet/>
      <dgm:spPr/>
      <dgm:t>
        <a:bodyPr/>
        <a:lstStyle/>
        <a:p>
          <a:endParaRPr lang="en-AU"/>
        </a:p>
      </dgm:t>
    </dgm:pt>
    <dgm:pt modelId="{08F30875-A8A3-43D1-9921-DA7B6A51486B}" type="sibTrans" cxnId="{336D49B5-C97F-431F-95BC-AECDB10B1C5B}">
      <dgm:prSet/>
      <dgm:spPr/>
      <dgm:t>
        <a:bodyPr/>
        <a:lstStyle/>
        <a:p>
          <a:endParaRPr lang="en-AU"/>
        </a:p>
      </dgm:t>
    </dgm:pt>
    <dgm:pt modelId="{B33282E3-98F0-4C75-A5C5-21BEDB72201B}">
      <dgm:prSet/>
      <dgm:spPr/>
      <dgm:t>
        <a:bodyPr/>
        <a:lstStyle/>
        <a:p>
          <a:r>
            <a:rPr lang="en-AU" dirty="0"/>
            <a:t>Heterogeneous</a:t>
          </a:r>
        </a:p>
      </dgm:t>
    </dgm:pt>
    <dgm:pt modelId="{8D79015F-9A35-404A-BA89-BCA43D4AF61A}" type="parTrans" cxnId="{4857CD48-4738-41C3-8693-4E0E6B5EFD07}">
      <dgm:prSet/>
      <dgm:spPr/>
      <dgm:t>
        <a:bodyPr/>
        <a:lstStyle/>
        <a:p>
          <a:endParaRPr lang="en-AU"/>
        </a:p>
      </dgm:t>
    </dgm:pt>
    <dgm:pt modelId="{35A5B29A-D6A0-4EC2-87AE-BE37650E246A}" type="sibTrans" cxnId="{4857CD48-4738-41C3-8693-4E0E6B5EFD07}">
      <dgm:prSet/>
      <dgm:spPr/>
      <dgm:t>
        <a:bodyPr/>
        <a:lstStyle/>
        <a:p>
          <a:endParaRPr lang="en-AU"/>
        </a:p>
      </dgm:t>
    </dgm:pt>
    <dgm:pt modelId="{4960CAA9-0F3D-4C58-938C-9C895BF717F5}" type="pres">
      <dgm:prSet presAssocID="{C71B2C07-8F99-4576-8188-13B6532865DB}" presName="hierChild1" presStyleCnt="0">
        <dgm:presLayoutVars>
          <dgm:chPref val="1"/>
          <dgm:dir/>
          <dgm:animOne val="branch"/>
          <dgm:animLvl val="lvl"/>
          <dgm:resizeHandles/>
        </dgm:presLayoutVars>
      </dgm:prSet>
      <dgm:spPr/>
    </dgm:pt>
    <dgm:pt modelId="{0D7551EA-4C2F-4161-B88A-FAE144C1D70A}" type="pres">
      <dgm:prSet presAssocID="{676174F7-B823-46A6-9270-EC1882FE378D}" presName="hierRoot1" presStyleCnt="0"/>
      <dgm:spPr/>
    </dgm:pt>
    <dgm:pt modelId="{6867DE22-EB31-4F4C-9F45-D395E66CB38A}" type="pres">
      <dgm:prSet presAssocID="{676174F7-B823-46A6-9270-EC1882FE378D}" presName="composite" presStyleCnt="0"/>
      <dgm:spPr/>
    </dgm:pt>
    <dgm:pt modelId="{0393EFCE-AC55-459C-AD2A-FE7B74852096}" type="pres">
      <dgm:prSet presAssocID="{676174F7-B823-46A6-9270-EC1882FE378D}" presName="background" presStyleLbl="node0" presStyleIdx="0" presStyleCnt="1"/>
      <dgm:spPr/>
    </dgm:pt>
    <dgm:pt modelId="{5D836A7B-D7A1-4C36-A382-5C6656A3134B}" type="pres">
      <dgm:prSet presAssocID="{676174F7-B823-46A6-9270-EC1882FE378D}" presName="text" presStyleLbl="fgAcc0" presStyleIdx="0" presStyleCnt="1">
        <dgm:presLayoutVars>
          <dgm:chPref val="3"/>
        </dgm:presLayoutVars>
      </dgm:prSet>
      <dgm:spPr/>
    </dgm:pt>
    <dgm:pt modelId="{2182069B-6563-4E78-9F74-67871A76DB62}" type="pres">
      <dgm:prSet presAssocID="{676174F7-B823-46A6-9270-EC1882FE378D}" presName="hierChild2" presStyleCnt="0"/>
      <dgm:spPr/>
    </dgm:pt>
    <dgm:pt modelId="{526041DA-743F-498B-8F31-66EE2DFC03B3}" type="pres">
      <dgm:prSet presAssocID="{AB074605-DB90-4DA4-8DB2-EE0B5734A8B2}" presName="Name10" presStyleLbl="parChTrans1D2" presStyleIdx="0" presStyleCnt="2"/>
      <dgm:spPr/>
    </dgm:pt>
    <dgm:pt modelId="{AFCED664-B87F-4A84-9A32-B3938FA8062C}" type="pres">
      <dgm:prSet presAssocID="{65CAAF0D-E0EE-4E2A-A854-673FA258A5BA}" presName="hierRoot2" presStyleCnt="0"/>
      <dgm:spPr/>
    </dgm:pt>
    <dgm:pt modelId="{3A427BC3-D36F-4D6E-A575-755CAF23437D}" type="pres">
      <dgm:prSet presAssocID="{65CAAF0D-E0EE-4E2A-A854-673FA258A5BA}" presName="composite2" presStyleCnt="0"/>
      <dgm:spPr/>
    </dgm:pt>
    <dgm:pt modelId="{2946A5F5-A304-48B2-B7E8-BA9D29E0FE7C}" type="pres">
      <dgm:prSet presAssocID="{65CAAF0D-E0EE-4E2A-A854-673FA258A5BA}" presName="background2" presStyleLbl="node2" presStyleIdx="0" presStyleCnt="2"/>
      <dgm:spPr/>
    </dgm:pt>
    <dgm:pt modelId="{43C034EB-EBBF-4BC9-BC6D-0AC1BE4E6723}" type="pres">
      <dgm:prSet presAssocID="{65CAAF0D-E0EE-4E2A-A854-673FA258A5BA}" presName="text2" presStyleLbl="fgAcc2" presStyleIdx="0" presStyleCnt="2">
        <dgm:presLayoutVars>
          <dgm:chPref val="3"/>
        </dgm:presLayoutVars>
      </dgm:prSet>
      <dgm:spPr/>
    </dgm:pt>
    <dgm:pt modelId="{6CB98894-8544-4AC2-8924-F6FBDAF8D336}" type="pres">
      <dgm:prSet presAssocID="{65CAAF0D-E0EE-4E2A-A854-673FA258A5BA}" presName="hierChild3" presStyleCnt="0"/>
      <dgm:spPr/>
    </dgm:pt>
    <dgm:pt modelId="{D80C6747-EF16-4D4C-AE3D-BC773766249F}" type="pres">
      <dgm:prSet presAssocID="{0A1E5641-4A86-4451-9C29-FE9E59AB2BF3}" presName="Name17" presStyleLbl="parChTrans1D3" presStyleIdx="0" presStyleCnt="4"/>
      <dgm:spPr/>
    </dgm:pt>
    <dgm:pt modelId="{27EBFDA8-4994-420B-A9CA-D0E8B94CA390}" type="pres">
      <dgm:prSet presAssocID="{64136BE1-93E4-4D62-AD53-37EEBFF7B81A}" presName="hierRoot3" presStyleCnt="0"/>
      <dgm:spPr/>
    </dgm:pt>
    <dgm:pt modelId="{BE60C921-8B07-428C-81C8-FAF877C2D5FD}" type="pres">
      <dgm:prSet presAssocID="{64136BE1-93E4-4D62-AD53-37EEBFF7B81A}" presName="composite3" presStyleCnt="0"/>
      <dgm:spPr/>
    </dgm:pt>
    <dgm:pt modelId="{2B61A6CF-E5FA-4409-874B-B035281A4863}" type="pres">
      <dgm:prSet presAssocID="{64136BE1-93E4-4D62-AD53-37EEBFF7B81A}" presName="background3" presStyleLbl="node3" presStyleIdx="0" presStyleCnt="4"/>
      <dgm:spPr/>
    </dgm:pt>
    <dgm:pt modelId="{D229712E-0C5C-4EEE-A833-9D4D45AE64A2}" type="pres">
      <dgm:prSet presAssocID="{64136BE1-93E4-4D62-AD53-37EEBFF7B81A}" presName="text3" presStyleLbl="fgAcc3" presStyleIdx="0" presStyleCnt="4">
        <dgm:presLayoutVars>
          <dgm:chPref val="3"/>
        </dgm:presLayoutVars>
      </dgm:prSet>
      <dgm:spPr/>
    </dgm:pt>
    <dgm:pt modelId="{7FD66F01-3E93-461A-B939-5DD92C5B1448}" type="pres">
      <dgm:prSet presAssocID="{64136BE1-93E4-4D62-AD53-37EEBFF7B81A}" presName="hierChild4" presStyleCnt="0"/>
      <dgm:spPr/>
    </dgm:pt>
    <dgm:pt modelId="{8802AE1F-EF4F-4E80-B2EF-FE39DE8D3DD9}" type="pres">
      <dgm:prSet presAssocID="{06E26C65-23A0-4EA1-8EE5-733F49FD90D3}" presName="Name17" presStyleLbl="parChTrans1D3" presStyleIdx="1" presStyleCnt="4"/>
      <dgm:spPr/>
    </dgm:pt>
    <dgm:pt modelId="{AE0D8477-772E-4354-9BA9-C9377F2E1569}" type="pres">
      <dgm:prSet presAssocID="{E57B6113-D24D-4CA5-868C-7914A1146227}" presName="hierRoot3" presStyleCnt="0"/>
      <dgm:spPr/>
    </dgm:pt>
    <dgm:pt modelId="{E78EB96B-3EAF-4074-9CC3-13D55BBA114B}" type="pres">
      <dgm:prSet presAssocID="{E57B6113-D24D-4CA5-868C-7914A1146227}" presName="composite3" presStyleCnt="0"/>
      <dgm:spPr/>
    </dgm:pt>
    <dgm:pt modelId="{3738C29B-AFC9-4EE1-8223-1F105070F68C}" type="pres">
      <dgm:prSet presAssocID="{E57B6113-D24D-4CA5-868C-7914A1146227}" presName="background3" presStyleLbl="node3" presStyleIdx="1" presStyleCnt="4"/>
      <dgm:spPr/>
    </dgm:pt>
    <dgm:pt modelId="{DE795730-0FD0-4168-ABCB-AFA090D5BA1C}" type="pres">
      <dgm:prSet presAssocID="{E57B6113-D24D-4CA5-868C-7914A1146227}" presName="text3" presStyleLbl="fgAcc3" presStyleIdx="1" presStyleCnt="4">
        <dgm:presLayoutVars>
          <dgm:chPref val="3"/>
        </dgm:presLayoutVars>
      </dgm:prSet>
      <dgm:spPr/>
    </dgm:pt>
    <dgm:pt modelId="{90DB280E-F198-449A-88DA-05C392CE3554}" type="pres">
      <dgm:prSet presAssocID="{E57B6113-D24D-4CA5-868C-7914A1146227}" presName="hierChild4" presStyleCnt="0"/>
      <dgm:spPr/>
    </dgm:pt>
    <dgm:pt modelId="{74A5C9B5-5F4C-488C-9C4E-373F7C8F8E7F}" type="pres">
      <dgm:prSet presAssocID="{57F963E3-AD19-4D31-86C6-DBFB59D63B20}" presName="Name10" presStyleLbl="parChTrans1D2" presStyleIdx="1" presStyleCnt="2"/>
      <dgm:spPr/>
    </dgm:pt>
    <dgm:pt modelId="{62B3E468-9642-4158-89C5-07C0191CBA95}" type="pres">
      <dgm:prSet presAssocID="{F699B6A2-0DDC-4BF6-84C8-E01AC651C64E}" presName="hierRoot2" presStyleCnt="0"/>
      <dgm:spPr/>
    </dgm:pt>
    <dgm:pt modelId="{9BACF91E-74B2-451B-A1BC-FFE86306AED6}" type="pres">
      <dgm:prSet presAssocID="{F699B6A2-0DDC-4BF6-84C8-E01AC651C64E}" presName="composite2" presStyleCnt="0"/>
      <dgm:spPr/>
    </dgm:pt>
    <dgm:pt modelId="{C5FA6084-A96A-4F1E-9F56-08B5DC113802}" type="pres">
      <dgm:prSet presAssocID="{F699B6A2-0DDC-4BF6-84C8-E01AC651C64E}" presName="background2" presStyleLbl="node2" presStyleIdx="1" presStyleCnt="2"/>
      <dgm:spPr/>
    </dgm:pt>
    <dgm:pt modelId="{1AA951F0-F9F6-4C30-AAEF-86DC28D5924C}" type="pres">
      <dgm:prSet presAssocID="{F699B6A2-0DDC-4BF6-84C8-E01AC651C64E}" presName="text2" presStyleLbl="fgAcc2" presStyleIdx="1" presStyleCnt="2">
        <dgm:presLayoutVars>
          <dgm:chPref val="3"/>
        </dgm:presLayoutVars>
      </dgm:prSet>
      <dgm:spPr/>
    </dgm:pt>
    <dgm:pt modelId="{7CA1E5AF-328E-4FF9-BDC3-3E5A84EDDF48}" type="pres">
      <dgm:prSet presAssocID="{F699B6A2-0DDC-4BF6-84C8-E01AC651C64E}" presName="hierChild3" presStyleCnt="0"/>
      <dgm:spPr/>
    </dgm:pt>
    <dgm:pt modelId="{B9258508-C7AA-4D2B-84F5-8B13F7F13926}" type="pres">
      <dgm:prSet presAssocID="{926CA31E-8325-4184-828E-D746999DBC94}" presName="Name17" presStyleLbl="parChTrans1D3" presStyleIdx="2" presStyleCnt="4"/>
      <dgm:spPr/>
    </dgm:pt>
    <dgm:pt modelId="{E1020FD2-F0F8-43AB-8E2B-522C518131B6}" type="pres">
      <dgm:prSet presAssocID="{61D600C3-5C54-4D39-A655-A47C42B4B9AE}" presName="hierRoot3" presStyleCnt="0"/>
      <dgm:spPr/>
    </dgm:pt>
    <dgm:pt modelId="{E35B08A0-3098-4270-ACE7-880226F9E6E0}" type="pres">
      <dgm:prSet presAssocID="{61D600C3-5C54-4D39-A655-A47C42B4B9AE}" presName="composite3" presStyleCnt="0"/>
      <dgm:spPr/>
    </dgm:pt>
    <dgm:pt modelId="{960355B4-8CB4-4F24-AB1B-F9C7C34FAB30}" type="pres">
      <dgm:prSet presAssocID="{61D600C3-5C54-4D39-A655-A47C42B4B9AE}" presName="background3" presStyleLbl="node3" presStyleIdx="2" presStyleCnt="4"/>
      <dgm:spPr/>
    </dgm:pt>
    <dgm:pt modelId="{AFAD6C9A-2E92-4249-9622-87C75419FF7D}" type="pres">
      <dgm:prSet presAssocID="{61D600C3-5C54-4D39-A655-A47C42B4B9AE}" presName="text3" presStyleLbl="fgAcc3" presStyleIdx="2" presStyleCnt="4">
        <dgm:presLayoutVars>
          <dgm:chPref val="3"/>
        </dgm:presLayoutVars>
      </dgm:prSet>
      <dgm:spPr/>
    </dgm:pt>
    <dgm:pt modelId="{4E4FD0D1-B298-4531-9E5B-C8A906FD373D}" type="pres">
      <dgm:prSet presAssocID="{61D600C3-5C54-4D39-A655-A47C42B4B9AE}" presName="hierChild4" presStyleCnt="0"/>
      <dgm:spPr/>
    </dgm:pt>
    <dgm:pt modelId="{FB6B059B-7FE6-4064-B4F1-EE942AF48D15}" type="pres">
      <dgm:prSet presAssocID="{8D79015F-9A35-404A-BA89-BCA43D4AF61A}" presName="Name17" presStyleLbl="parChTrans1D3" presStyleIdx="3" presStyleCnt="4"/>
      <dgm:spPr/>
    </dgm:pt>
    <dgm:pt modelId="{628C3197-58F1-438C-B29B-538D3351A69F}" type="pres">
      <dgm:prSet presAssocID="{B33282E3-98F0-4C75-A5C5-21BEDB72201B}" presName="hierRoot3" presStyleCnt="0"/>
      <dgm:spPr/>
    </dgm:pt>
    <dgm:pt modelId="{E03DAC68-552C-4E3D-9B8F-896BECF8A347}" type="pres">
      <dgm:prSet presAssocID="{B33282E3-98F0-4C75-A5C5-21BEDB72201B}" presName="composite3" presStyleCnt="0"/>
      <dgm:spPr/>
    </dgm:pt>
    <dgm:pt modelId="{C9484D26-6A94-41F7-8229-89EFDFDF3D0B}" type="pres">
      <dgm:prSet presAssocID="{B33282E3-98F0-4C75-A5C5-21BEDB72201B}" presName="background3" presStyleLbl="node3" presStyleIdx="3" presStyleCnt="4"/>
      <dgm:spPr/>
    </dgm:pt>
    <dgm:pt modelId="{732CADD0-FE42-4AA3-B8A9-4A32F3EE90D9}" type="pres">
      <dgm:prSet presAssocID="{B33282E3-98F0-4C75-A5C5-21BEDB72201B}" presName="text3" presStyleLbl="fgAcc3" presStyleIdx="3" presStyleCnt="4">
        <dgm:presLayoutVars>
          <dgm:chPref val="3"/>
        </dgm:presLayoutVars>
      </dgm:prSet>
      <dgm:spPr/>
    </dgm:pt>
    <dgm:pt modelId="{7E0D4E7C-379F-4BBA-8143-52331C28AB7C}" type="pres">
      <dgm:prSet presAssocID="{B33282E3-98F0-4C75-A5C5-21BEDB72201B}" presName="hierChild4" presStyleCnt="0"/>
      <dgm:spPr/>
    </dgm:pt>
  </dgm:ptLst>
  <dgm:cxnLst>
    <dgm:cxn modelId="{E462F005-42B2-4FBB-B0C4-358E3C6A1455}" srcId="{676174F7-B823-46A6-9270-EC1882FE378D}" destId="{65CAAF0D-E0EE-4E2A-A854-673FA258A5BA}" srcOrd="0" destOrd="0" parTransId="{AB074605-DB90-4DA4-8DB2-EE0B5734A8B2}" sibTransId="{772B7179-ED10-420A-BA23-16011F8F5A2D}"/>
    <dgm:cxn modelId="{1CFFA609-587E-4C86-9888-0733EB4B983C}" type="presOf" srcId="{0A1E5641-4A86-4451-9C29-FE9E59AB2BF3}" destId="{D80C6747-EF16-4D4C-AE3D-BC773766249F}" srcOrd="0" destOrd="0" presId="urn:microsoft.com/office/officeart/2005/8/layout/hierarchy1"/>
    <dgm:cxn modelId="{1004D511-3038-4F34-8E9D-BDF1BB843C1A}" type="presOf" srcId="{676174F7-B823-46A6-9270-EC1882FE378D}" destId="{5D836A7B-D7A1-4C36-A382-5C6656A3134B}" srcOrd="0" destOrd="0" presId="urn:microsoft.com/office/officeart/2005/8/layout/hierarchy1"/>
    <dgm:cxn modelId="{958AC716-DF47-4E26-B2D8-0DC4DD17A921}" type="presOf" srcId="{8D79015F-9A35-404A-BA89-BCA43D4AF61A}" destId="{FB6B059B-7FE6-4064-B4F1-EE942AF48D15}" srcOrd="0" destOrd="0" presId="urn:microsoft.com/office/officeart/2005/8/layout/hierarchy1"/>
    <dgm:cxn modelId="{83A47C19-4469-4CBB-B55D-BC32DFEC8C0D}" type="presOf" srcId="{65CAAF0D-E0EE-4E2A-A854-673FA258A5BA}" destId="{43C034EB-EBBF-4BC9-BC6D-0AC1BE4E6723}" srcOrd="0" destOrd="0" presId="urn:microsoft.com/office/officeart/2005/8/layout/hierarchy1"/>
    <dgm:cxn modelId="{DBD43B1A-1F8F-4B5A-B747-488D6F5ECFC0}" type="presOf" srcId="{F699B6A2-0DDC-4BF6-84C8-E01AC651C64E}" destId="{1AA951F0-F9F6-4C30-AAEF-86DC28D5924C}" srcOrd="0" destOrd="0" presId="urn:microsoft.com/office/officeart/2005/8/layout/hierarchy1"/>
    <dgm:cxn modelId="{908E9F25-36F6-4F08-A750-9938593E5B07}" type="presOf" srcId="{E57B6113-D24D-4CA5-868C-7914A1146227}" destId="{DE795730-0FD0-4168-ABCB-AFA090D5BA1C}" srcOrd="0" destOrd="0" presId="urn:microsoft.com/office/officeart/2005/8/layout/hierarchy1"/>
    <dgm:cxn modelId="{1C64A52A-5022-4D00-B473-DAF3EAED41B5}" type="presOf" srcId="{57F963E3-AD19-4D31-86C6-DBFB59D63B20}" destId="{74A5C9B5-5F4C-488C-9C4E-373F7C8F8E7F}" srcOrd="0" destOrd="0" presId="urn:microsoft.com/office/officeart/2005/8/layout/hierarchy1"/>
    <dgm:cxn modelId="{EB3BF833-9F49-4DA5-88F7-C8CB5D341273}" type="presOf" srcId="{926CA31E-8325-4184-828E-D746999DBC94}" destId="{B9258508-C7AA-4D2B-84F5-8B13F7F13926}" srcOrd="0" destOrd="0" presId="urn:microsoft.com/office/officeart/2005/8/layout/hierarchy1"/>
    <dgm:cxn modelId="{F6CC9D5F-9A4E-4049-999A-DB1F33461C53}" type="presOf" srcId="{61D600C3-5C54-4D39-A655-A47C42B4B9AE}" destId="{AFAD6C9A-2E92-4249-9622-87C75419FF7D}" srcOrd="0" destOrd="0" presId="urn:microsoft.com/office/officeart/2005/8/layout/hierarchy1"/>
    <dgm:cxn modelId="{5B1AA05F-899D-4C5A-AF4B-292C7F17AA27}" srcId="{65CAAF0D-E0EE-4E2A-A854-673FA258A5BA}" destId="{E57B6113-D24D-4CA5-868C-7914A1146227}" srcOrd="1" destOrd="0" parTransId="{06E26C65-23A0-4EA1-8EE5-733F49FD90D3}" sibTransId="{54F5FE42-0011-4F4C-9604-84922B7AF77E}"/>
    <dgm:cxn modelId="{A9C77345-4B4A-4C39-A7CD-A0B643D23DED}" type="presOf" srcId="{64136BE1-93E4-4D62-AD53-37EEBFF7B81A}" destId="{D229712E-0C5C-4EEE-A833-9D4D45AE64A2}" srcOrd="0" destOrd="0" presId="urn:microsoft.com/office/officeart/2005/8/layout/hierarchy1"/>
    <dgm:cxn modelId="{4857CD48-4738-41C3-8693-4E0E6B5EFD07}" srcId="{F699B6A2-0DDC-4BF6-84C8-E01AC651C64E}" destId="{B33282E3-98F0-4C75-A5C5-21BEDB72201B}" srcOrd="1" destOrd="0" parTransId="{8D79015F-9A35-404A-BA89-BCA43D4AF61A}" sibTransId="{35A5B29A-D6A0-4EC2-87AE-BE37650E246A}"/>
    <dgm:cxn modelId="{5C08A672-B4A1-4415-8201-279CB70BD6A5}" srcId="{676174F7-B823-46A6-9270-EC1882FE378D}" destId="{F699B6A2-0DDC-4BF6-84C8-E01AC651C64E}" srcOrd="1" destOrd="0" parTransId="{57F963E3-AD19-4D31-86C6-DBFB59D63B20}" sibTransId="{5D96AD58-548A-463E-BC4B-D18FEDA5E5F4}"/>
    <dgm:cxn modelId="{69454678-BA9F-4A99-8FAA-7500DD6317E1}" type="presOf" srcId="{AB074605-DB90-4DA4-8DB2-EE0B5734A8B2}" destId="{526041DA-743F-498B-8F31-66EE2DFC03B3}" srcOrd="0" destOrd="0" presId="urn:microsoft.com/office/officeart/2005/8/layout/hierarchy1"/>
    <dgm:cxn modelId="{336D49B5-C97F-431F-95BC-AECDB10B1C5B}" srcId="{F699B6A2-0DDC-4BF6-84C8-E01AC651C64E}" destId="{61D600C3-5C54-4D39-A655-A47C42B4B9AE}" srcOrd="0" destOrd="0" parTransId="{926CA31E-8325-4184-828E-D746999DBC94}" sibTransId="{08F30875-A8A3-43D1-9921-DA7B6A51486B}"/>
    <dgm:cxn modelId="{73796AD6-0539-4EE5-8B1D-5960A7848EA8}" type="presOf" srcId="{B33282E3-98F0-4C75-A5C5-21BEDB72201B}" destId="{732CADD0-FE42-4AA3-B8A9-4A32F3EE90D9}" srcOrd="0" destOrd="0" presId="urn:microsoft.com/office/officeart/2005/8/layout/hierarchy1"/>
    <dgm:cxn modelId="{A10079D7-2A11-4815-BE3B-E5408425DA40}" srcId="{65CAAF0D-E0EE-4E2A-A854-673FA258A5BA}" destId="{64136BE1-93E4-4D62-AD53-37EEBFF7B81A}" srcOrd="0" destOrd="0" parTransId="{0A1E5641-4A86-4451-9C29-FE9E59AB2BF3}" sibTransId="{9F135364-4275-4B9B-84BE-0C2FD751E0A0}"/>
    <dgm:cxn modelId="{11A32DD9-BFD1-40EA-BEAA-A153D5BDFA52}" srcId="{C71B2C07-8F99-4576-8188-13B6532865DB}" destId="{676174F7-B823-46A6-9270-EC1882FE378D}" srcOrd="0" destOrd="0" parTransId="{410EE183-94BE-40C3-8D9F-4B3B37488AF6}" sibTransId="{E6599B65-D80F-4396-B264-9968CC548929}"/>
    <dgm:cxn modelId="{7E708DF4-AA75-45F7-9DAA-8366A014AD2A}" type="presOf" srcId="{06E26C65-23A0-4EA1-8EE5-733F49FD90D3}" destId="{8802AE1F-EF4F-4E80-B2EF-FE39DE8D3DD9}" srcOrd="0" destOrd="0" presId="urn:microsoft.com/office/officeart/2005/8/layout/hierarchy1"/>
    <dgm:cxn modelId="{D136D5F8-1BDF-4418-BF3C-FA7C7A32E2AD}" type="presOf" srcId="{C71B2C07-8F99-4576-8188-13B6532865DB}" destId="{4960CAA9-0F3D-4C58-938C-9C895BF717F5}" srcOrd="0" destOrd="0" presId="urn:microsoft.com/office/officeart/2005/8/layout/hierarchy1"/>
    <dgm:cxn modelId="{8CD2BCA4-6FBF-4E05-BE96-2DD2FD0BBFBC}" type="presParOf" srcId="{4960CAA9-0F3D-4C58-938C-9C895BF717F5}" destId="{0D7551EA-4C2F-4161-B88A-FAE144C1D70A}" srcOrd="0" destOrd="0" presId="urn:microsoft.com/office/officeart/2005/8/layout/hierarchy1"/>
    <dgm:cxn modelId="{D1753C4B-B160-4685-B7F4-269D152F090A}" type="presParOf" srcId="{0D7551EA-4C2F-4161-B88A-FAE144C1D70A}" destId="{6867DE22-EB31-4F4C-9F45-D395E66CB38A}" srcOrd="0" destOrd="0" presId="urn:microsoft.com/office/officeart/2005/8/layout/hierarchy1"/>
    <dgm:cxn modelId="{C781DAD1-11EC-49D4-9186-E2D12DFADBD2}" type="presParOf" srcId="{6867DE22-EB31-4F4C-9F45-D395E66CB38A}" destId="{0393EFCE-AC55-459C-AD2A-FE7B74852096}" srcOrd="0" destOrd="0" presId="urn:microsoft.com/office/officeart/2005/8/layout/hierarchy1"/>
    <dgm:cxn modelId="{6CB31CB5-95FE-4C92-ACE7-2492F327F5F2}" type="presParOf" srcId="{6867DE22-EB31-4F4C-9F45-D395E66CB38A}" destId="{5D836A7B-D7A1-4C36-A382-5C6656A3134B}" srcOrd="1" destOrd="0" presId="urn:microsoft.com/office/officeart/2005/8/layout/hierarchy1"/>
    <dgm:cxn modelId="{BE77BAB2-D88F-40CF-B9F7-D3D695EA6BB0}" type="presParOf" srcId="{0D7551EA-4C2F-4161-B88A-FAE144C1D70A}" destId="{2182069B-6563-4E78-9F74-67871A76DB62}" srcOrd="1" destOrd="0" presId="urn:microsoft.com/office/officeart/2005/8/layout/hierarchy1"/>
    <dgm:cxn modelId="{BE0AF3A6-4973-41C8-BC02-182ACF640806}" type="presParOf" srcId="{2182069B-6563-4E78-9F74-67871A76DB62}" destId="{526041DA-743F-498B-8F31-66EE2DFC03B3}" srcOrd="0" destOrd="0" presId="urn:microsoft.com/office/officeart/2005/8/layout/hierarchy1"/>
    <dgm:cxn modelId="{3BA37F0C-3895-4D9D-BD0E-64F7E7EF8B85}" type="presParOf" srcId="{2182069B-6563-4E78-9F74-67871A76DB62}" destId="{AFCED664-B87F-4A84-9A32-B3938FA8062C}" srcOrd="1" destOrd="0" presId="urn:microsoft.com/office/officeart/2005/8/layout/hierarchy1"/>
    <dgm:cxn modelId="{D820C39B-B768-4057-84FF-50264F8628CB}" type="presParOf" srcId="{AFCED664-B87F-4A84-9A32-B3938FA8062C}" destId="{3A427BC3-D36F-4D6E-A575-755CAF23437D}" srcOrd="0" destOrd="0" presId="urn:microsoft.com/office/officeart/2005/8/layout/hierarchy1"/>
    <dgm:cxn modelId="{1CDCC557-AEB3-4403-A476-37AE75836A3C}" type="presParOf" srcId="{3A427BC3-D36F-4D6E-A575-755CAF23437D}" destId="{2946A5F5-A304-48B2-B7E8-BA9D29E0FE7C}" srcOrd="0" destOrd="0" presId="urn:microsoft.com/office/officeart/2005/8/layout/hierarchy1"/>
    <dgm:cxn modelId="{20523E9E-4B59-4897-83B3-23631A9CB587}" type="presParOf" srcId="{3A427BC3-D36F-4D6E-A575-755CAF23437D}" destId="{43C034EB-EBBF-4BC9-BC6D-0AC1BE4E6723}" srcOrd="1" destOrd="0" presId="urn:microsoft.com/office/officeart/2005/8/layout/hierarchy1"/>
    <dgm:cxn modelId="{AD43F252-3A2A-4F9C-957D-215957A40B48}" type="presParOf" srcId="{AFCED664-B87F-4A84-9A32-B3938FA8062C}" destId="{6CB98894-8544-4AC2-8924-F6FBDAF8D336}" srcOrd="1" destOrd="0" presId="urn:microsoft.com/office/officeart/2005/8/layout/hierarchy1"/>
    <dgm:cxn modelId="{474D980F-8EA4-4978-88B4-7BED49F1151B}" type="presParOf" srcId="{6CB98894-8544-4AC2-8924-F6FBDAF8D336}" destId="{D80C6747-EF16-4D4C-AE3D-BC773766249F}" srcOrd="0" destOrd="0" presId="urn:microsoft.com/office/officeart/2005/8/layout/hierarchy1"/>
    <dgm:cxn modelId="{2FCC8437-D808-422A-AF41-F7F153BB79BB}" type="presParOf" srcId="{6CB98894-8544-4AC2-8924-F6FBDAF8D336}" destId="{27EBFDA8-4994-420B-A9CA-D0E8B94CA390}" srcOrd="1" destOrd="0" presId="urn:microsoft.com/office/officeart/2005/8/layout/hierarchy1"/>
    <dgm:cxn modelId="{AD55EBCF-BB56-48CA-A55A-C6F93D9810E0}" type="presParOf" srcId="{27EBFDA8-4994-420B-A9CA-D0E8B94CA390}" destId="{BE60C921-8B07-428C-81C8-FAF877C2D5FD}" srcOrd="0" destOrd="0" presId="urn:microsoft.com/office/officeart/2005/8/layout/hierarchy1"/>
    <dgm:cxn modelId="{9A175E8D-3326-4AA1-B929-A0FA73156C8C}" type="presParOf" srcId="{BE60C921-8B07-428C-81C8-FAF877C2D5FD}" destId="{2B61A6CF-E5FA-4409-874B-B035281A4863}" srcOrd="0" destOrd="0" presId="urn:microsoft.com/office/officeart/2005/8/layout/hierarchy1"/>
    <dgm:cxn modelId="{AC4B02CF-61B8-4E91-9446-F3F994D72D14}" type="presParOf" srcId="{BE60C921-8B07-428C-81C8-FAF877C2D5FD}" destId="{D229712E-0C5C-4EEE-A833-9D4D45AE64A2}" srcOrd="1" destOrd="0" presId="urn:microsoft.com/office/officeart/2005/8/layout/hierarchy1"/>
    <dgm:cxn modelId="{524A357F-A214-41B9-888E-5C690E346925}" type="presParOf" srcId="{27EBFDA8-4994-420B-A9CA-D0E8B94CA390}" destId="{7FD66F01-3E93-461A-B939-5DD92C5B1448}" srcOrd="1" destOrd="0" presId="urn:microsoft.com/office/officeart/2005/8/layout/hierarchy1"/>
    <dgm:cxn modelId="{90F239F4-88EF-444F-AD0E-932BF6E9EDD3}" type="presParOf" srcId="{6CB98894-8544-4AC2-8924-F6FBDAF8D336}" destId="{8802AE1F-EF4F-4E80-B2EF-FE39DE8D3DD9}" srcOrd="2" destOrd="0" presId="urn:microsoft.com/office/officeart/2005/8/layout/hierarchy1"/>
    <dgm:cxn modelId="{50FC9306-A896-46FC-B7F4-B56EF379F185}" type="presParOf" srcId="{6CB98894-8544-4AC2-8924-F6FBDAF8D336}" destId="{AE0D8477-772E-4354-9BA9-C9377F2E1569}" srcOrd="3" destOrd="0" presId="urn:microsoft.com/office/officeart/2005/8/layout/hierarchy1"/>
    <dgm:cxn modelId="{665FC2F6-794C-4A69-B32C-9A0E16E11056}" type="presParOf" srcId="{AE0D8477-772E-4354-9BA9-C9377F2E1569}" destId="{E78EB96B-3EAF-4074-9CC3-13D55BBA114B}" srcOrd="0" destOrd="0" presId="urn:microsoft.com/office/officeart/2005/8/layout/hierarchy1"/>
    <dgm:cxn modelId="{B23D067D-D3AD-48A1-BEFC-7EBB22F3869E}" type="presParOf" srcId="{E78EB96B-3EAF-4074-9CC3-13D55BBA114B}" destId="{3738C29B-AFC9-4EE1-8223-1F105070F68C}" srcOrd="0" destOrd="0" presId="urn:microsoft.com/office/officeart/2005/8/layout/hierarchy1"/>
    <dgm:cxn modelId="{7F138FF0-7E8C-4CF1-815F-A5C72EBFA96B}" type="presParOf" srcId="{E78EB96B-3EAF-4074-9CC3-13D55BBA114B}" destId="{DE795730-0FD0-4168-ABCB-AFA090D5BA1C}" srcOrd="1" destOrd="0" presId="urn:microsoft.com/office/officeart/2005/8/layout/hierarchy1"/>
    <dgm:cxn modelId="{C7896198-695A-47C7-BE52-3531E99D2AF4}" type="presParOf" srcId="{AE0D8477-772E-4354-9BA9-C9377F2E1569}" destId="{90DB280E-F198-449A-88DA-05C392CE3554}" srcOrd="1" destOrd="0" presId="urn:microsoft.com/office/officeart/2005/8/layout/hierarchy1"/>
    <dgm:cxn modelId="{35BD0787-802B-4150-8B04-0E8457E0C9A6}" type="presParOf" srcId="{2182069B-6563-4E78-9F74-67871A76DB62}" destId="{74A5C9B5-5F4C-488C-9C4E-373F7C8F8E7F}" srcOrd="2" destOrd="0" presId="urn:microsoft.com/office/officeart/2005/8/layout/hierarchy1"/>
    <dgm:cxn modelId="{AA235960-2408-4229-877F-1A9E6C6123C4}" type="presParOf" srcId="{2182069B-6563-4E78-9F74-67871A76DB62}" destId="{62B3E468-9642-4158-89C5-07C0191CBA95}" srcOrd="3" destOrd="0" presId="urn:microsoft.com/office/officeart/2005/8/layout/hierarchy1"/>
    <dgm:cxn modelId="{58D0F8C5-767B-4DF8-8DBD-6154F5E2DC48}" type="presParOf" srcId="{62B3E468-9642-4158-89C5-07C0191CBA95}" destId="{9BACF91E-74B2-451B-A1BC-FFE86306AED6}" srcOrd="0" destOrd="0" presId="urn:microsoft.com/office/officeart/2005/8/layout/hierarchy1"/>
    <dgm:cxn modelId="{AE4A817F-721D-4552-B715-0635CF72426A}" type="presParOf" srcId="{9BACF91E-74B2-451B-A1BC-FFE86306AED6}" destId="{C5FA6084-A96A-4F1E-9F56-08B5DC113802}" srcOrd="0" destOrd="0" presId="urn:microsoft.com/office/officeart/2005/8/layout/hierarchy1"/>
    <dgm:cxn modelId="{9C1B905E-B08B-4E58-BE7A-4DC230850813}" type="presParOf" srcId="{9BACF91E-74B2-451B-A1BC-FFE86306AED6}" destId="{1AA951F0-F9F6-4C30-AAEF-86DC28D5924C}" srcOrd="1" destOrd="0" presId="urn:microsoft.com/office/officeart/2005/8/layout/hierarchy1"/>
    <dgm:cxn modelId="{01A4BDF8-AF6C-42A4-B363-B21D15CC0206}" type="presParOf" srcId="{62B3E468-9642-4158-89C5-07C0191CBA95}" destId="{7CA1E5AF-328E-4FF9-BDC3-3E5A84EDDF48}" srcOrd="1" destOrd="0" presId="urn:microsoft.com/office/officeart/2005/8/layout/hierarchy1"/>
    <dgm:cxn modelId="{70B0E631-0B6A-455F-885C-DAE0E2F1216B}" type="presParOf" srcId="{7CA1E5AF-328E-4FF9-BDC3-3E5A84EDDF48}" destId="{B9258508-C7AA-4D2B-84F5-8B13F7F13926}" srcOrd="0" destOrd="0" presId="urn:microsoft.com/office/officeart/2005/8/layout/hierarchy1"/>
    <dgm:cxn modelId="{C8C8ABA2-6EDE-4482-94EE-990DCD2CA4D4}" type="presParOf" srcId="{7CA1E5AF-328E-4FF9-BDC3-3E5A84EDDF48}" destId="{E1020FD2-F0F8-43AB-8E2B-522C518131B6}" srcOrd="1" destOrd="0" presId="urn:microsoft.com/office/officeart/2005/8/layout/hierarchy1"/>
    <dgm:cxn modelId="{5B2252B8-236E-4A56-BDE2-B8A8CA30106A}" type="presParOf" srcId="{E1020FD2-F0F8-43AB-8E2B-522C518131B6}" destId="{E35B08A0-3098-4270-ACE7-880226F9E6E0}" srcOrd="0" destOrd="0" presId="urn:microsoft.com/office/officeart/2005/8/layout/hierarchy1"/>
    <dgm:cxn modelId="{11B075ED-D561-41A6-BE2F-501ECE19EE99}" type="presParOf" srcId="{E35B08A0-3098-4270-ACE7-880226F9E6E0}" destId="{960355B4-8CB4-4F24-AB1B-F9C7C34FAB30}" srcOrd="0" destOrd="0" presId="urn:microsoft.com/office/officeart/2005/8/layout/hierarchy1"/>
    <dgm:cxn modelId="{DD2498F0-ADC6-45C2-A09E-5C85734E11D5}" type="presParOf" srcId="{E35B08A0-3098-4270-ACE7-880226F9E6E0}" destId="{AFAD6C9A-2E92-4249-9622-87C75419FF7D}" srcOrd="1" destOrd="0" presId="urn:microsoft.com/office/officeart/2005/8/layout/hierarchy1"/>
    <dgm:cxn modelId="{563BD515-FE7C-44AF-8DA1-781DEEB86410}" type="presParOf" srcId="{E1020FD2-F0F8-43AB-8E2B-522C518131B6}" destId="{4E4FD0D1-B298-4531-9E5B-C8A906FD373D}" srcOrd="1" destOrd="0" presId="urn:microsoft.com/office/officeart/2005/8/layout/hierarchy1"/>
    <dgm:cxn modelId="{EE927B20-78C6-49B3-AB44-35BA18EEE7E8}" type="presParOf" srcId="{7CA1E5AF-328E-4FF9-BDC3-3E5A84EDDF48}" destId="{FB6B059B-7FE6-4064-B4F1-EE942AF48D15}" srcOrd="2" destOrd="0" presId="urn:microsoft.com/office/officeart/2005/8/layout/hierarchy1"/>
    <dgm:cxn modelId="{1D71EE01-74C6-48D5-8BC9-3D46B956D4E1}" type="presParOf" srcId="{7CA1E5AF-328E-4FF9-BDC3-3E5A84EDDF48}" destId="{628C3197-58F1-438C-B29B-538D3351A69F}" srcOrd="3" destOrd="0" presId="urn:microsoft.com/office/officeart/2005/8/layout/hierarchy1"/>
    <dgm:cxn modelId="{FC54DD2F-4A8B-4C7B-AB09-5A63F1361D37}" type="presParOf" srcId="{628C3197-58F1-438C-B29B-538D3351A69F}" destId="{E03DAC68-552C-4E3D-9B8F-896BECF8A347}" srcOrd="0" destOrd="0" presId="urn:microsoft.com/office/officeart/2005/8/layout/hierarchy1"/>
    <dgm:cxn modelId="{59F05AE9-5144-40E9-BD1A-4760ACC4FEDB}" type="presParOf" srcId="{E03DAC68-552C-4E3D-9B8F-896BECF8A347}" destId="{C9484D26-6A94-41F7-8229-89EFDFDF3D0B}" srcOrd="0" destOrd="0" presId="urn:microsoft.com/office/officeart/2005/8/layout/hierarchy1"/>
    <dgm:cxn modelId="{29ECEDF8-E400-478A-9E0D-D92E766EAD3C}" type="presParOf" srcId="{E03DAC68-552C-4E3D-9B8F-896BECF8A347}" destId="{732CADD0-FE42-4AA3-B8A9-4A32F3EE90D9}" srcOrd="1" destOrd="0" presId="urn:microsoft.com/office/officeart/2005/8/layout/hierarchy1"/>
    <dgm:cxn modelId="{A9D48C15-6932-42D3-BE6C-AE021E424AE8}" type="presParOf" srcId="{628C3197-58F1-438C-B29B-538D3351A69F}" destId="{7E0D4E7C-379F-4BBA-8143-52331C28AB7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B059B-7FE6-4064-B4F1-EE942AF48D15}">
      <dsp:nvSpPr>
        <dsp:cNvPr id="0" name=""/>
        <dsp:cNvSpPr/>
      </dsp:nvSpPr>
      <dsp:spPr>
        <a:xfrm>
          <a:off x="6788440" y="3227101"/>
          <a:ext cx="1166303" cy="555054"/>
        </a:xfrm>
        <a:custGeom>
          <a:avLst/>
          <a:gdLst/>
          <a:ahLst/>
          <a:cxnLst/>
          <a:rect l="0" t="0" r="0" b="0"/>
          <a:pathLst>
            <a:path>
              <a:moveTo>
                <a:pt x="0" y="0"/>
              </a:moveTo>
              <a:lnTo>
                <a:pt x="0" y="378253"/>
              </a:lnTo>
              <a:lnTo>
                <a:pt x="1166303" y="378253"/>
              </a:lnTo>
              <a:lnTo>
                <a:pt x="1166303" y="55505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258508-C7AA-4D2B-84F5-8B13F7F13926}">
      <dsp:nvSpPr>
        <dsp:cNvPr id="0" name=""/>
        <dsp:cNvSpPr/>
      </dsp:nvSpPr>
      <dsp:spPr>
        <a:xfrm>
          <a:off x="5622136" y="3227101"/>
          <a:ext cx="1166303" cy="555054"/>
        </a:xfrm>
        <a:custGeom>
          <a:avLst/>
          <a:gdLst/>
          <a:ahLst/>
          <a:cxnLst/>
          <a:rect l="0" t="0" r="0" b="0"/>
          <a:pathLst>
            <a:path>
              <a:moveTo>
                <a:pt x="1166303" y="0"/>
              </a:moveTo>
              <a:lnTo>
                <a:pt x="1166303" y="378253"/>
              </a:lnTo>
              <a:lnTo>
                <a:pt x="0" y="378253"/>
              </a:lnTo>
              <a:lnTo>
                <a:pt x="0" y="55505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A5C9B5-5F4C-488C-9C4E-373F7C8F8E7F}">
      <dsp:nvSpPr>
        <dsp:cNvPr id="0" name=""/>
        <dsp:cNvSpPr/>
      </dsp:nvSpPr>
      <dsp:spPr>
        <a:xfrm>
          <a:off x="4455832" y="1460151"/>
          <a:ext cx="2332607" cy="555054"/>
        </a:xfrm>
        <a:custGeom>
          <a:avLst/>
          <a:gdLst/>
          <a:ahLst/>
          <a:cxnLst/>
          <a:rect l="0" t="0" r="0" b="0"/>
          <a:pathLst>
            <a:path>
              <a:moveTo>
                <a:pt x="0" y="0"/>
              </a:moveTo>
              <a:lnTo>
                <a:pt x="0" y="378253"/>
              </a:lnTo>
              <a:lnTo>
                <a:pt x="2332607" y="378253"/>
              </a:lnTo>
              <a:lnTo>
                <a:pt x="2332607" y="55505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02AE1F-EF4F-4E80-B2EF-FE39DE8D3DD9}">
      <dsp:nvSpPr>
        <dsp:cNvPr id="0" name=""/>
        <dsp:cNvSpPr/>
      </dsp:nvSpPr>
      <dsp:spPr>
        <a:xfrm>
          <a:off x="2123225" y="3227101"/>
          <a:ext cx="1166303" cy="555054"/>
        </a:xfrm>
        <a:custGeom>
          <a:avLst/>
          <a:gdLst/>
          <a:ahLst/>
          <a:cxnLst/>
          <a:rect l="0" t="0" r="0" b="0"/>
          <a:pathLst>
            <a:path>
              <a:moveTo>
                <a:pt x="0" y="0"/>
              </a:moveTo>
              <a:lnTo>
                <a:pt x="0" y="378253"/>
              </a:lnTo>
              <a:lnTo>
                <a:pt x="1166303" y="378253"/>
              </a:lnTo>
              <a:lnTo>
                <a:pt x="1166303" y="55505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0C6747-EF16-4D4C-AE3D-BC773766249F}">
      <dsp:nvSpPr>
        <dsp:cNvPr id="0" name=""/>
        <dsp:cNvSpPr/>
      </dsp:nvSpPr>
      <dsp:spPr>
        <a:xfrm>
          <a:off x="956921" y="3227101"/>
          <a:ext cx="1166303" cy="555054"/>
        </a:xfrm>
        <a:custGeom>
          <a:avLst/>
          <a:gdLst/>
          <a:ahLst/>
          <a:cxnLst/>
          <a:rect l="0" t="0" r="0" b="0"/>
          <a:pathLst>
            <a:path>
              <a:moveTo>
                <a:pt x="1166303" y="0"/>
              </a:moveTo>
              <a:lnTo>
                <a:pt x="1166303" y="378253"/>
              </a:lnTo>
              <a:lnTo>
                <a:pt x="0" y="378253"/>
              </a:lnTo>
              <a:lnTo>
                <a:pt x="0" y="55505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6041DA-743F-498B-8F31-66EE2DFC03B3}">
      <dsp:nvSpPr>
        <dsp:cNvPr id="0" name=""/>
        <dsp:cNvSpPr/>
      </dsp:nvSpPr>
      <dsp:spPr>
        <a:xfrm>
          <a:off x="2123225" y="1460151"/>
          <a:ext cx="2332607" cy="555054"/>
        </a:xfrm>
        <a:custGeom>
          <a:avLst/>
          <a:gdLst/>
          <a:ahLst/>
          <a:cxnLst/>
          <a:rect l="0" t="0" r="0" b="0"/>
          <a:pathLst>
            <a:path>
              <a:moveTo>
                <a:pt x="2332607" y="0"/>
              </a:moveTo>
              <a:lnTo>
                <a:pt x="2332607" y="378253"/>
              </a:lnTo>
              <a:lnTo>
                <a:pt x="0" y="378253"/>
              </a:lnTo>
              <a:lnTo>
                <a:pt x="0" y="55505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93EFCE-AC55-459C-AD2A-FE7B74852096}">
      <dsp:nvSpPr>
        <dsp:cNvPr id="0" name=""/>
        <dsp:cNvSpPr/>
      </dsp:nvSpPr>
      <dsp:spPr>
        <a:xfrm>
          <a:off x="3501584" y="248255"/>
          <a:ext cx="1908497" cy="1211895"/>
        </a:xfrm>
        <a:prstGeom prst="roundRect">
          <a:avLst>
            <a:gd name="adj" fmla="val 10000"/>
          </a:avLst>
        </a:prstGeom>
        <a:gradFill rotWithShape="0">
          <a:gsLst>
            <a:gs pos="0">
              <a:schemeClr val="accent3">
                <a:hueOff val="0"/>
                <a:satOff val="0"/>
                <a:lumOff val="0"/>
                <a:alphaOff val="0"/>
                <a:lumMod val="95000"/>
              </a:schemeClr>
            </a:gs>
            <a:gs pos="100000">
              <a:schemeClr val="accent3">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3">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5D836A7B-D7A1-4C36-A382-5C6656A3134B}">
      <dsp:nvSpPr>
        <dsp:cNvPr id="0" name=""/>
        <dsp:cNvSpPr/>
      </dsp:nvSpPr>
      <dsp:spPr>
        <a:xfrm>
          <a:off x="3713639" y="44970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Matter</a:t>
          </a:r>
        </a:p>
      </dsp:txBody>
      <dsp:txXfrm>
        <a:off x="3749134" y="485203"/>
        <a:ext cx="1837507" cy="1140905"/>
      </dsp:txXfrm>
    </dsp:sp>
    <dsp:sp modelId="{2946A5F5-A304-48B2-B7E8-BA9D29E0FE7C}">
      <dsp:nvSpPr>
        <dsp:cNvPr id="0" name=""/>
        <dsp:cNvSpPr/>
      </dsp:nvSpPr>
      <dsp:spPr>
        <a:xfrm>
          <a:off x="1168976" y="2015205"/>
          <a:ext cx="1908497" cy="1211895"/>
        </a:xfrm>
        <a:prstGeom prst="roundRect">
          <a:avLst>
            <a:gd name="adj" fmla="val 10000"/>
          </a:avLst>
        </a:prstGeom>
        <a:gradFill rotWithShape="0">
          <a:gsLst>
            <a:gs pos="0">
              <a:schemeClr val="accent5">
                <a:hueOff val="0"/>
                <a:satOff val="0"/>
                <a:lumOff val="0"/>
                <a:alphaOff val="0"/>
                <a:lumMod val="95000"/>
              </a:schemeClr>
            </a:gs>
            <a:gs pos="100000">
              <a:schemeClr val="accent5">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5">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43C034EB-EBBF-4BC9-BC6D-0AC1BE4E6723}">
      <dsp:nvSpPr>
        <dsp:cNvPr id="0" name=""/>
        <dsp:cNvSpPr/>
      </dsp:nvSpPr>
      <dsp:spPr>
        <a:xfrm>
          <a:off x="1381031" y="221665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Pure Substances</a:t>
          </a:r>
        </a:p>
      </dsp:txBody>
      <dsp:txXfrm>
        <a:off x="1416526" y="2252153"/>
        <a:ext cx="1837507" cy="1140905"/>
      </dsp:txXfrm>
    </dsp:sp>
    <dsp:sp modelId="{2B61A6CF-E5FA-4409-874B-B035281A4863}">
      <dsp:nvSpPr>
        <dsp:cNvPr id="0" name=""/>
        <dsp:cNvSpPr/>
      </dsp:nvSpPr>
      <dsp:spPr>
        <a:xfrm>
          <a:off x="2672" y="3782156"/>
          <a:ext cx="1908497" cy="1211895"/>
        </a:xfrm>
        <a:prstGeom prst="roundRect">
          <a:avLst>
            <a:gd name="adj" fmla="val 10000"/>
          </a:avLst>
        </a:prstGeom>
        <a:gradFill rotWithShape="0">
          <a:gsLst>
            <a:gs pos="0">
              <a:schemeClr val="accent6">
                <a:hueOff val="0"/>
                <a:satOff val="0"/>
                <a:lumOff val="0"/>
                <a:alphaOff val="0"/>
                <a:lumMod val="95000"/>
              </a:schemeClr>
            </a:gs>
            <a:gs pos="100000">
              <a:schemeClr val="accent6">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6">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D229712E-0C5C-4EEE-A833-9D4D45AE64A2}">
      <dsp:nvSpPr>
        <dsp:cNvPr id="0" name=""/>
        <dsp:cNvSpPr/>
      </dsp:nvSpPr>
      <dsp:spPr>
        <a:xfrm>
          <a:off x="214728" y="398360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Elements</a:t>
          </a:r>
        </a:p>
      </dsp:txBody>
      <dsp:txXfrm>
        <a:off x="250223" y="4019103"/>
        <a:ext cx="1837507" cy="1140905"/>
      </dsp:txXfrm>
    </dsp:sp>
    <dsp:sp modelId="{3738C29B-AFC9-4EE1-8223-1F105070F68C}">
      <dsp:nvSpPr>
        <dsp:cNvPr id="0" name=""/>
        <dsp:cNvSpPr/>
      </dsp:nvSpPr>
      <dsp:spPr>
        <a:xfrm>
          <a:off x="2335280" y="3782156"/>
          <a:ext cx="1908497" cy="1211895"/>
        </a:xfrm>
        <a:prstGeom prst="roundRect">
          <a:avLst>
            <a:gd name="adj" fmla="val 10000"/>
          </a:avLst>
        </a:prstGeom>
        <a:gradFill rotWithShape="0">
          <a:gsLst>
            <a:gs pos="0">
              <a:schemeClr val="accent6">
                <a:hueOff val="0"/>
                <a:satOff val="0"/>
                <a:lumOff val="0"/>
                <a:alphaOff val="0"/>
                <a:lumMod val="95000"/>
              </a:schemeClr>
            </a:gs>
            <a:gs pos="100000">
              <a:schemeClr val="accent6">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6">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DE795730-0FD0-4168-ABCB-AFA090D5BA1C}">
      <dsp:nvSpPr>
        <dsp:cNvPr id="0" name=""/>
        <dsp:cNvSpPr/>
      </dsp:nvSpPr>
      <dsp:spPr>
        <a:xfrm>
          <a:off x="2547335" y="398360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Compounds</a:t>
          </a:r>
        </a:p>
      </dsp:txBody>
      <dsp:txXfrm>
        <a:off x="2582830" y="4019103"/>
        <a:ext cx="1837507" cy="1140905"/>
      </dsp:txXfrm>
    </dsp:sp>
    <dsp:sp modelId="{C5FA6084-A96A-4F1E-9F56-08B5DC113802}">
      <dsp:nvSpPr>
        <dsp:cNvPr id="0" name=""/>
        <dsp:cNvSpPr/>
      </dsp:nvSpPr>
      <dsp:spPr>
        <a:xfrm>
          <a:off x="5834191" y="2015205"/>
          <a:ext cx="1908497" cy="1211895"/>
        </a:xfrm>
        <a:prstGeom prst="roundRect">
          <a:avLst>
            <a:gd name="adj" fmla="val 10000"/>
          </a:avLst>
        </a:prstGeom>
        <a:gradFill rotWithShape="0">
          <a:gsLst>
            <a:gs pos="0">
              <a:schemeClr val="accent5">
                <a:hueOff val="0"/>
                <a:satOff val="0"/>
                <a:lumOff val="0"/>
                <a:alphaOff val="0"/>
                <a:lumMod val="95000"/>
              </a:schemeClr>
            </a:gs>
            <a:gs pos="100000">
              <a:schemeClr val="accent5">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5">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1AA951F0-F9F6-4C30-AAEF-86DC28D5924C}">
      <dsp:nvSpPr>
        <dsp:cNvPr id="0" name=""/>
        <dsp:cNvSpPr/>
      </dsp:nvSpPr>
      <dsp:spPr>
        <a:xfrm>
          <a:off x="6046247" y="221665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Mixtures</a:t>
          </a:r>
        </a:p>
      </dsp:txBody>
      <dsp:txXfrm>
        <a:off x="6081742" y="2252153"/>
        <a:ext cx="1837507" cy="1140905"/>
      </dsp:txXfrm>
    </dsp:sp>
    <dsp:sp modelId="{960355B4-8CB4-4F24-AB1B-F9C7C34FAB30}">
      <dsp:nvSpPr>
        <dsp:cNvPr id="0" name=""/>
        <dsp:cNvSpPr/>
      </dsp:nvSpPr>
      <dsp:spPr>
        <a:xfrm>
          <a:off x="4667888" y="3782156"/>
          <a:ext cx="1908497" cy="1211895"/>
        </a:xfrm>
        <a:prstGeom prst="roundRect">
          <a:avLst>
            <a:gd name="adj" fmla="val 10000"/>
          </a:avLst>
        </a:prstGeom>
        <a:gradFill rotWithShape="0">
          <a:gsLst>
            <a:gs pos="0">
              <a:schemeClr val="accent6">
                <a:hueOff val="0"/>
                <a:satOff val="0"/>
                <a:lumOff val="0"/>
                <a:alphaOff val="0"/>
                <a:lumMod val="95000"/>
              </a:schemeClr>
            </a:gs>
            <a:gs pos="100000">
              <a:schemeClr val="accent6">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6">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AFAD6C9A-2E92-4249-9622-87C75419FF7D}">
      <dsp:nvSpPr>
        <dsp:cNvPr id="0" name=""/>
        <dsp:cNvSpPr/>
      </dsp:nvSpPr>
      <dsp:spPr>
        <a:xfrm>
          <a:off x="4879943" y="398360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Homogeneous</a:t>
          </a:r>
        </a:p>
      </dsp:txBody>
      <dsp:txXfrm>
        <a:off x="4915438" y="4019103"/>
        <a:ext cx="1837507" cy="1140905"/>
      </dsp:txXfrm>
    </dsp:sp>
    <dsp:sp modelId="{C9484D26-6A94-41F7-8229-89EFDFDF3D0B}">
      <dsp:nvSpPr>
        <dsp:cNvPr id="0" name=""/>
        <dsp:cNvSpPr/>
      </dsp:nvSpPr>
      <dsp:spPr>
        <a:xfrm>
          <a:off x="7000495" y="3782156"/>
          <a:ext cx="1908497" cy="1211895"/>
        </a:xfrm>
        <a:prstGeom prst="roundRect">
          <a:avLst>
            <a:gd name="adj" fmla="val 10000"/>
          </a:avLst>
        </a:prstGeom>
        <a:gradFill rotWithShape="0">
          <a:gsLst>
            <a:gs pos="0">
              <a:schemeClr val="accent6">
                <a:hueOff val="0"/>
                <a:satOff val="0"/>
                <a:lumOff val="0"/>
                <a:alphaOff val="0"/>
                <a:lumMod val="95000"/>
              </a:schemeClr>
            </a:gs>
            <a:gs pos="100000">
              <a:schemeClr val="accent6">
                <a:hueOff val="0"/>
                <a:satOff val="0"/>
                <a:lumOff val="0"/>
                <a:alphaOff val="0"/>
                <a:shade val="82000"/>
                <a:satMod val="125000"/>
                <a:lumMod val="74000"/>
              </a:schemeClr>
            </a:gs>
          </a:gsLst>
          <a:lin ang="5400000" scaled="0"/>
        </a:gradFill>
        <a:ln>
          <a:noFill/>
        </a:ln>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accent6">
              <a:hueOff val="0"/>
              <a:satOff val="0"/>
              <a:lumOff val="0"/>
              <a:alphaOff val="0"/>
              <a:shade val="30000"/>
              <a:satMod val="120000"/>
            </a:schemeClr>
          </a:contourClr>
        </a:sp3d>
      </dsp:spPr>
      <dsp:style>
        <a:lnRef idx="0">
          <a:scrgbClr r="0" g="0" b="0"/>
        </a:lnRef>
        <a:fillRef idx="3">
          <a:scrgbClr r="0" g="0" b="0"/>
        </a:fillRef>
        <a:effectRef idx="3">
          <a:scrgbClr r="0" g="0" b="0"/>
        </a:effectRef>
        <a:fontRef idx="minor">
          <a:schemeClr val="lt1"/>
        </a:fontRef>
      </dsp:style>
    </dsp:sp>
    <dsp:sp modelId="{732CADD0-FE42-4AA3-B8A9-4A32F3EE90D9}">
      <dsp:nvSpPr>
        <dsp:cNvPr id="0" name=""/>
        <dsp:cNvSpPr/>
      </dsp:nvSpPr>
      <dsp:spPr>
        <a:xfrm>
          <a:off x="7212550" y="3983608"/>
          <a:ext cx="1908497" cy="1211895"/>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dsp:spPr>
      <dsp:style>
        <a:lnRef idx="1">
          <a:scrgbClr r="0" g="0" b="0"/>
        </a:lnRef>
        <a:fillRef idx="1">
          <a:scrgbClr r="0" g="0" b="0"/>
        </a:fillRef>
        <a:effectRef idx="2">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AU" sz="1900" kern="1200" dirty="0"/>
            <a:t>Heterogeneous</a:t>
          </a:r>
        </a:p>
      </dsp:txBody>
      <dsp:txXfrm>
        <a:off x="7248045" y="4019103"/>
        <a:ext cx="1837507" cy="114090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787" cy="496967"/>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5838" y="0"/>
            <a:ext cx="2949787" cy="496967"/>
          </a:xfrm>
          <a:prstGeom prst="rect">
            <a:avLst/>
          </a:prstGeom>
        </p:spPr>
        <p:txBody>
          <a:bodyPr vert="horz" lIns="91440" tIns="45720" rIns="91440" bIns="45720" rtlCol="0"/>
          <a:lstStyle>
            <a:lvl1pPr algn="r">
              <a:defRPr sz="1200"/>
            </a:lvl1pPr>
          </a:lstStyle>
          <a:p>
            <a:fld id="{62216DD9-B30B-4349-9FA6-89D18022CCDB}" type="datetimeFigureOut">
              <a:rPr lang="en-AU" smtClean="0"/>
              <a:t>27/02/2019</a:t>
            </a:fld>
            <a:endParaRPr lang="en-AU"/>
          </a:p>
        </p:txBody>
      </p:sp>
      <p:sp>
        <p:nvSpPr>
          <p:cNvPr id="4" name="Footer Placeholder 3"/>
          <p:cNvSpPr>
            <a:spLocks noGrp="1"/>
          </p:cNvSpPr>
          <p:nvPr>
            <p:ph type="ftr" sz="quarter" idx="2"/>
          </p:nvPr>
        </p:nvSpPr>
        <p:spPr>
          <a:xfrm>
            <a:off x="0" y="9440646"/>
            <a:ext cx="2949787" cy="49696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5838" y="9440646"/>
            <a:ext cx="2949787" cy="496967"/>
          </a:xfrm>
          <a:prstGeom prst="rect">
            <a:avLst/>
          </a:prstGeom>
        </p:spPr>
        <p:txBody>
          <a:bodyPr vert="horz" lIns="91440" tIns="45720" rIns="91440" bIns="45720" rtlCol="0" anchor="b"/>
          <a:lstStyle>
            <a:lvl1pPr algn="r">
              <a:defRPr sz="1200"/>
            </a:lvl1pPr>
          </a:lstStyle>
          <a:p>
            <a:fld id="{491A0B6E-2086-4546-BB67-F2E3CF09F465}" type="slidenum">
              <a:rPr lang="en-AU" smtClean="0"/>
              <a:t>‹#›</a:t>
            </a:fld>
            <a:endParaRPr lang="en-AU"/>
          </a:p>
        </p:txBody>
      </p:sp>
    </p:spTree>
    <p:extLst>
      <p:ext uri="{BB962C8B-B14F-4D97-AF65-F5344CB8AC3E}">
        <p14:creationId xmlns:p14="http://schemas.microsoft.com/office/powerpoint/2010/main" val="311789224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8D9357-6F21-491A-A40A-595FFA77C94A}" type="datetimeFigureOut">
              <a:rPr lang="en-AU" smtClean="0"/>
              <a:t>27/02/2019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BA45A5B-82C3-42E7-9B92-3C7149061400}" type="slidenum">
              <a:rPr lang="en-AU" smtClean="0"/>
              <a:t>‹#›</a:t>
            </a:fld>
            <a:endParaRPr lang="en-AU"/>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8D9357-6F21-491A-A40A-595FFA77C94A}" type="datetimeFigureOut">
              <a:rPr lang="en-AU" smtClean="0"/>
              <a:t>27/02/2019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8D9357-6F21-491A-A40A-595FFA77C94A}" type="datetimeFigureOut">
              <a:rPr lang="en-AU" smtClean="0"/>
              <a:t>27/02/2019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B8D9357-6F21-491A-A40A-595FFA77C94A}" type="datetimeFigureOut">
              <a:rPr lang="en-AU" smtClean="0"/>
              <a:t>27/02/2019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BA45A5B-82C3-42E7-9B92-3C7149061400}" type="slidenum">
              <a:rPr lang="en-AU" smtClean="0"/>
              <a:t>‹#›</a:t>
            </a:fld>
            <a:endParaRPr lang="en-AU"/>
          </a:p>
        </p:txBody>
      </p:sp>
      <p:sp>
        <p:nvSpPr>
          <p:cNvPr id="8" name="Title 7"/>
          <p:cNvSpPr>
            <a:spLocks noGrp="1"/>
          </p:cNvSpPr>
          <p:nvPr>
            <p:ph type="title"/>
          </p:nvPr>
        </p:nvSpPr>
        <p:spPr/>
        <p:txBody>
          <a:bodyPr/>
          <a:lstStyle/>
          <a:p>
            <a:r>
              <a:rPr lang="en-US"/>
              <a:t>Click to edit Master title style</a:t>
            </a:r>
          </a:p>
        </p:txBody>
      </p:sp>
      <p:sp>
        <p:nvSpPr>
          <p:cNvPr id="10" name="Content Placeholder 9"/>
          <p:cNvSpPr>
            <a:spLocks noGrp="1"/>
          </p:cNvSpPr>
          <p:nvPr>
            <p:ph sz="quarter" idx="13"/>
          </p:nvPr>
        </p:nvSpPr>
        <p:spPr>
          <a:xfrm>
            <a:off x="1143000" y="731520"/>
            <a:ext cx="64008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en-US"/>
              <a:t>Click to edit Master title style</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8D9357-6F21-491A-A40A-595FFA77C94A}" type="datetimeFigureOut">
              <a:rPr lang="en-AU" smtClean="0"/>
              <a:t>27/02/2019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B8D9357-6F21-491A-A40A-595FFA77C94A}" type="datetimeFigureOut">
              <a:rPr lang="en-AU" smtClean="0"/>
              <a:t>27/02/2019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BA45A5B-82C3-42E7-9B92-3C7149061400}" type="slidenum">
              <a:rPr lang="en-AU" smtClean="0"/>
              <a:t>‹#›</a:t>
            </a:fld>
            <a:endParaRPr lang="en-AU"/>
          </a:p>
        </p:txBody>
      </p:sp>
      <p:sp>
        <p:nvSpPr>
          <p:cNvPr id="8" name="Title 7"/>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3"/>
          </p:nvPr>
        </p:nvSpPr>
        <p:spPr>
          <a:xfrm>
            <a:off x="1142999" y="731519"/>
            <a:ext cx="3346704"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45152" y="731520"/>
            <a:ext cx="3346704"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a:t>Click to edit Master text styles</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8D9357-6F21-491A-A40A-595FFA77C94A}" type="datetimeFigureOut">
              <a:rPr lang="en-AU" smtClean="0"/>
              <a:t>27/02/2019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9BA45A5B-82C3-42E7-9B92-3C7149061400}" type="slidenum">
              <a:rPr lang="en-AU" smtClean="0"/>
              <a:t>‹#›</a:t>
            </a:fld>
            <a:endParaRPr lang="en-AU"/>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8D9357-6F21-491A-A40A-595FFA77C94A}" type="datetimeFigureOut">
              <a:rPr lang="en-AU" smtClean="0"/>
              <a:t>27/02/2019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8D9357-6F21-491A-A40A-595FFA77C94A}" type="datetimeFigureOut">
              <a:rPr lang="en-AU" smtClean="0"/>
              <a:t>27/02/2019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en-US"/>
              <a:t>Click to edit Master title style</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8D9357-6F21-491A-A40A-595FFA77C94A}" type="datetimeFigureOut">
              <a:rPr lang="en-AU" smtClean="0"/>
              <a:t>27/02/2019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BA45A5B-82C3-42E7-9B92-3C7149061400}" type="slidenum">
              <a:rPr lang="en-AU" smtClean="0"/>
              <a:t>‹#›</a:t>
            </a:fld>
            <a:endParaRPr lang="en-A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8D9357-6F21-491A-A40A-595FFA77C94A}" type="datetimeFigureOut">
              <a:rPr lang="en-AU" smtClean="0"/>
              <a:t>27/02/2019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BA45A5B-82C3-42E7-9B92-3C7149061400}" type="slidenum">
              <a:rPr lang="en-AU" smtClean="0"/>
              <a:t>‹#›</a:t>
            </a:fld>
            <a:endParaRPr lang="en-AU"/>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en-US"/>
              <a:t>Click to edit Master title style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5B8D9357-6F21-491A-A40A-595FFA77C94A}" type="datetimeFigureOut">
              <a:rPr lang="en-AU" smtClean="0"/>
              <a:t>27/02/2019</a:t>
            </a:fld>
            <a:endParaRPr lang="en-AU"/>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AU"/>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9BA45A5B-82C3-42E7-9B92-3C7149061400}" type="slidenum">
              <a:rPr lang="en-AU" smtClean="0"/>
              <a:t>‹#›</a:t>
            </a:fld>
            <a:endParaRPr lang="en-AU"/>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www.gcse.com/energy/conduction2.htm"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4"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www.youtube.com/watch?v=-0y-xPG5n5g" TargetMode="Externa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59832" y="-99392"/>
            <a:ext cx="3096344" cy="1224136"/>
          </a:xfrm>
        </p:spPr>
        <p:txBody>
          <a:bodyPr/>
          <a:lstStyle/>
          <a:p>
            <a:pPr marL="182880" indent="0">
              <a:buNone/>
            </a:pPr>
            <a:r>
              <a:rPr lang="en-AU" sz="6600" dirty="0"/>
              <a:t>Matter </a:t>
            </a:r>
          </a:p>
        </p:txBody>
      </p:sp>
      <p:graphicFrame>
        <p:nvGraphicFramePr>
          <p:cNvPr id="4" name="Diagram 3"/>
          <p:cNvGraphicFramePr/>
          <p:nvPr>
            <p:extLst>
              <p:ext uri="{D42A27DB-BD31-4B8C-83A1-F6EECF244321}">
                <p14:modId xmlns:p14="http://schemas.microsoft.com/office/powerpoint/2010/main" val="1820072123"/>
              </p:ext>
            </p:extLst>
          </p:nvPr>
        </p:nvGraphicFramePr>
        <p:xfrm>
          <a:off x="20278" y="1153592"/>
          <a:ext cx="9123721" cy="54437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0413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1628800"/>
          </a:xfrm>
        </p:spPr>
        <p:txBody>
          <a:bodyPr>
            <a:normAutofit/>
          </a:bodyPr>
          <a:lstStyle/>
          <a:p>
            <a:pPr marL="457200" indent="-457200">
              <a:buClr>
                <a:srgbClr val="AE13DF"/>
              </a:buClr>
              <a:buFont typeface="Arial" panose="020B0604020202020204" pitchFamily="34" charset="0"/>
              <a:buChar char="•"/>
            </a:pPr>
            <a:r>
              <a:rPr lang="en-AU" sz="2800" b="1" dirty="0">
                <a:solidFill>
                  <a:schemeClr val="tx1"/>
                </a:solidFill>
              </a:rPr>
              <a:t> Gravitational Separation  – separation based on differences in densities. Used for solid mixtures of  similar size or immiscible liquids.</a:t>
            </a: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accent1">
                  <a:lumMod val="50000"/>
                </a:schemeClr>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
        <p:nvSpPr>
          <p:cNvPr id="8" name="TextBox 7"/>
          <p:cNvSpPr txBox="1"/>
          <p:nvPr/>
        </p:nvSpPr>
        <p:spPr>
          <a:xfrm>
            <a:off x="6114504" y="6454357"/>
            <a:ext cx="994183" cy="246221"/>
          </a:xfrm>
          <a:prstGeom prst="rect">
            <a:avLst/>
          </a:prstGeom>
          <a:noFill/>
        </p:spPr>
        <p:txBody>
          <a:bodyPr wrap="none" rtlCol="0">
            <a:spAutoFit/>
          </a:bodyPr>
          <a:lstStyle/>
          <a:p>
            <a:r>
              <a:rPr lang="en-AU" sz="1000" dirty="0"/>
              <a:t>(Grewal 2015)</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151" t="7042" r="10914" b="5158"/>
          <a:stretch/>
        </p:blipFill>
        <p:spPr bwMode="auto">
          <a:xfrm>
            <a:off x="0" y="2924944"/>
            <a:ext cx="6078710" cy="39067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7037" y="1275184"/>
            <a:ext cx="3543300" cy="381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7362243" y="5058521"/>
            <a:ext cx="1507144" cy="246221"/>
          </a:xfrm>
          <a:prstGeom prst="rect">
            <a:avLst/>
          </a:prstGeom>
          <a:noFill/>
        </p:spPr>
        <p:txBody>
          <a:bodyPr wrap="none" rtlCol="0">
            <a:spAutoFit/>
          </a:bodyPr>
          <a:lstStyle/>
          <a:p>
            <a:r>
              <a:rPr lang="en-AU" sz="1000" dirty="0"/>
              <a:t>(</a:t>
            </a:r>
            <a:r>
              <a:rPr lang="en-AU" sz="1000" dirty="0" err="1"/>
              <a:t>Learnthings</a:t>
            </a:r>
            <a:r>
              <a:rPr lang="en-AU" sz="1000" dirty="0"/>
              <a:t> Africa </a:t>
            </a:r>
            <a:r>
              <a:rPr lang="en-AU" sz="1000" dirty="0" err="1"/>
              <a:t>nd</a:t>
            </a:r>
            <a:r>
              <a:rPr lang="en-AU" sz="1000" dirty="0"/>
              <a:t>)</a:t>
            </a:r>
          </a:p>
        </p:txBody>
      </p:sp>
      <p:sp>
        <p:nvSpPr>
          <p:cNvPr id="4" name="TextBox 3"/>
          <p:cNvSpPr txBox="1"/>
          <p:nvPr/>
        </p:nvSpPr>
        <p:spPr>
          <a:xfrm>
            <a:off x="231134" y="1655710"/>
            <a:ext cx="4320480" cy="523220"/>
          </a:xfrm>
          <a:prstGeom prst="rect">
            <a:avLst/>
          </a:prstGeom>
          <a:noFill/>
        </p:spPr>
        <p:txBody>
          <a:bodyPr wrap="square" rtlCol="0">
            <a:spAutoFit/>
          </a:bodyPr>
          <a:lstStyle/>
          <a:p>
            <a:r>
              <a:rPr lang="en-US" sz="2800" b="1" dirty="0">
                <a:solidFill>
                  <a:schemeClr val="accent3">
                    <a:lumMod val="50000"/>
                  </a:schemeClr>
                </a:solidFill>
              </a:rPr>
              <a:t>Set 4 </a:t>
            </a:r>
            <a:r>
              <a:rPr lang="en-US" sz="2800" b="1" dirty="0" err="1">
                <a:solidFill>
                  <a:schemeClr val="accent3">
                    <a:lumMod val="50000"/>
                  </a:schemeClr>
                </a:solidFill>
              </a:rPr>
              <a:t>qns</a:t>
            </a:r>
            <a:r>
              <a:rPr lang="en-US" sz="2800" b="1" dirty="0">
                <a:solidFill>
                  <a:schemeClr val="accent3">
                    <a:lumMod val="50000"/>
                  </a:schemeClr>
                </a:solidFill>
              </a:rPr>
              <a:t> 1-8</a:t>
            </a:r>
            <a:endParaRPr lang="en-AU" sz="2800" b="1" dirty="0">
              <a:solidFill>
                <a:schemeClr val="accent3">
                  <a:lumMod val="50000"/>
                </a:schemeClr>
              </a:solidFill>
            </a:endParaRPr>
          </a:p>
        </p:txBody>
      </p:sp>
    </p:spTree>
    <p:extLst>
      <p:ext uri="{BB962C8B-B14F-4D97-AF65-F5344CB8AC3E}">
        <p14:creationId xmlns:p14="http://schemas.microsoft.com/office/powerpoint/2010/main" val="404114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barn(inVertical)">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027"/>
                                        </p:tgtEl>
                                        <p:attrNameLst>
                                          <p:attrName>style.visibility</p:attrName>
                                        </p:attrNameLst>
                                      </p:cBhvr>
                                      <p:to>
                                        <p:strVal val="visible"/>
                                      </p:to>
                                    </p:set>
                                    <p:animEffect transition="in" filter="barn(inVertical)">
                                      <p:cBhvr>
                                        <p:cTn id="22" dur="500"/>
                                        <p:tgtEl>
                                          <p:spTgt spid="1027"/>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arn(inVertical)">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arn(inVertical)">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p:bldP spid="7"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908720"/>
            <a:ext cx="9144000" cy="5760640"/>
          </a:xfrm>
        </p:spPr>
        <p:txBody>
          <a:bodyPr>
            <a:normAutofit/>
          </a:bodyPr>
          <a:lstStyle/>
          <a:p>
            <a:pPr marL="342900" indent="-342900">
              <a:buClr>
                <a:srgbClr val="7030A0"/>
              </a:buClr>
              <a:buFont typeface="Arial" panose="020B0604020202020204" pitchFamily="34" charset="0"/>
              <a:buChar char="•"/>
            </a:pPr>
            <a:r>
              <a:rPr lang="en-AU" sz="2800" b="1" dirty="0"/>
              <a:t>Nanoparticles are particles that have at least one dimension between 1-100 nanometres (1nm = 1x10</a:t>
            </a:r>
            <a:r>
              <a:rPr lang="en-AU" sz="2800" b="1" baseline="30000" dirty="0"/>
              <a:t>-9</a:t>
            </a:r>
            <a:r>
              <a:rPr lang="en-AU" sz="2800" b="1" dirty="0"/>
              <a:t>m). </a:t>
            </a:r>
          </a:p>
          <a:p>
            <a:pPr marL="342900" indent="-342900">
              <a:buClr>
                <a:srgbClr val="7030A0"/>
              </a:buClr>
              <a:buFont typeface="Arial" panose="020B0604020202020204" pitchFamily="34" charset="0"/>
              <a:buChar char="•"/>
            </a:pPr>
            <a:r>
              <a:rPr lang="en-AU" sz="2800" b="1" dirty="0"/>
              <a:t>Properties of nanoparticles can differ greatly from the bulk material. </a:t>
            </a:r>
          </a:p>
          <a:p>
            <a:pPr marL="342900" indent="-342900">
              <a:buClr>
                <a:srgbClr val="7030A0"/>
              </a:buClr>
              <a:buFont typeface="Arial" panose="020B0604020202020204" pitchFamily="34" charset="0"/>
              <a:buChar char="•"/>
            </a:pPr>
            <a:r>
              <a:rPr lang="en-US" sz="2800" b="1" dirty="0" err="1"/>
              <a:t>Nanothechnology</a:t>
            </a:r>
            <a:r>
              <a:rPr lang="en-US" sz="2800" b="1" dirty="0"/>
              <a:t> involves the study of nanoparticles and </a:t>
            </a:r>
            <a:r>
              <a:rPr lang="en-US" sz="2800" b="1"/>
              <a:t>structures as well </a:t>
            </a:r>
            <a:r>
              <a:rPr lang="en-US" sz="2800" b="1" dirty="0"/>
              <a:t>as their manufacture and potential use.</a:t>
            </a:r>
            <a:endParaRPr lang="en-AU" sz="2800" b="1" dirty="0"/>
          </a:p>
          <a:p>
            <a:pPr marL="342900" indent="-342900">
              <a:buClr>
                <a:srgbClr val="7030A0"/>
              </a:buClr>
              <a:buFont typeface="Arial" panose="020B0604020202020204" pitchFamily="34" charset="0"/>
              <a:buChar char="•"/>
            </a:pPr>
            <a:endParaRPr lang="en-AU" sz="2800" b="1" dirty="0"/>
          </a:p>
        </p:txBody>
      </p:sp>
      <p:sp>
        <p:nvSpPr>
          <p:cNvPr id="3" name="Title 2"/>
          <p:cNvSpPr>
            <a:spLocks noGrp="1"/>
          </p:cNvSpPr>
          <p:nvPr>
            <p:ph type="ctrTitle"/>
          </p:nvPr>
        </p:nvSpPr>
        <p:spPr>
          <a:xfrm>
            <a:off x="1979712" y="-99392"/>
            <a:ext cx="5544616" cy="1224136"/>
          </a:xfrm>
        </p:spPr>
        <p:txBody>
          <a:bodyPr/>
          <a:lstStyle/>
          <a:p>
            <a:pPr marL="182880" indent="0">
              <a:buNone/>
            </a:pPr>
            <a:r>
              <a:rPr lang="en-US" dirty="0"/>
              <a:t>Nanotechnology</a:t>
            </a:r>
            <a:endParaRPr lang="en-AU" dirty="0"/>
          </a:p>
        </p:txBody>
      </p:sp>
    </p:spTree>
    <p:extLst>
      <p:ext uri="{BB962C8B-B14F-4D97-AF65-F5344CB8AC3E}">
        <p14:creationId xmlns:p14="http://schemas.microsoft.com/office/powerpoint/2010/main" val="29380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ABF30-89BA-4666-A65A-76F4E6C5EBBE}"/>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61F614D0-0C70-4CDD-B89E-4E9E549BD9DB}"/>
              </a:ext>
            </a:extLst>
          </p:cNvPr>
          <p:cNvSpPr>
            <a:spLocks noGrp="1"/>
          </p:cNvSpPr>
          <p:nvPr>
            <p:ph sz="quarter" idx="13"/>
          </p:nvPr>
        </p:nvSpPr>
        <p:spPr>
          <a:xfrm>
            <a:off x="395536" y="731520"/>
            <a:ext cx="8424936" cy="5433784"/>
          </a:xfrm>
        </p:spPr>
        <p:txBody>
          <a:bodyPr>
            <a:normAutofit/>
          </a:bodyPr>
          <a:lstStyle/>
          <a:p>
            <a:pPr>
              <a:buClr>
                <a:srgbClr val="7030A0"/>
              </a:buClr>
            </a:pPr>
            <a:r>
              <a:rPr lang="en-US" sz="2800" b="1" dirty="0"/>
              <a:t>An example</a:t>
            </a:r>
            <a:endParaRPr lang="en-AU" sz="2800" b="1" dirty="0"/>
          </a:p>
          <a:p>
            <a:pPr marL="45720" indent="0">
              <a:buClr>
                <a:srgbClr val="7030A0"/>
              </a:buClr>
              <a:buNone/>
            </a:pPr>
            <a:r>
              <a:rPr lang="en-AU" sz="2800" b="1" dirty="0"/>
              <a:t>Carbon nanotubes are made up of carbon atoms (in the form of graphene- a graphite sheet/layer) rolled into tubes. The tubes can be 1 nm in diameter and centimetres long.</a:t>
            </a:r>
          </a:p>
          <a:p>
            <a:pPr marL="45720" indent="0">
              <a:buClr>
                <a:srgbClr val="7030A0"/>
              </a:buClr>
              <a:buNone/>
            </a:pPr>
            <a:r>
              <a:rPr lang="en-AU" sz="2800" b="1" dirty="0"/>
              <a:t>Carbon nanotubes conduct electricity and are very lightweight and strong. They can be used in computers, armour, grip pads, camouflage and medical applications.</a:t>
            </a:r>
          </a:p>
          <a:p>
            <a:endParaRPr lang="en-AU" dirty="0"/>
          </a:p>
        </p:txBody>
      </p:sp>
    </p:spTree>
    <p:extLst>
      <p:ext uri="{BB962C8B-B14F-4D97-AF65-F5344CB8AC3E}">
        <p14:creationId xmlns:p14="http://schemas.microsoft.com/office/powerpoint/2010/main" val="2592775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96" y="116632"/>
            <a:ext cx="3286125" cy="3686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611560" y="3923764"/>
            <a:ext cx="2411238" cy="246221"/>
          </a:xfrm>
          <a:prstGeom prst="rect">
            <a:avLst/>
          </a:prstGeom>
          <a:noFill/>
        </p:spPr>
        <p:txBody>
          <a:bodyPr wrap="none" rtlCol="0">
            <a:spAutoFit/>
          </a:bodyPr>
          <a:lstStyle/>
          <a:p>
            <a:r>
              <a:rPr lang="en-AU" sz="1000" dirty="0"/>
              <a:t>(Hawk’s Perch Technical Writing 2007)</a:t>
            </a:r>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1960" y="61912"/>
            <a:ext cx="4762500" cy="3190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7938180" y="3305889"/>
            <a:ext cx="1035861" cy="246221"/>
          </a:xfrm>
          <a:prstGeom prst="rect">
            <a:avLst/>
          </a:prstGeom>
          <a:noFill/>
        </p:spPr>
        <p:txBody>
          <a:bodyPr wrap="none" rtlCol="0">
            <a:spAutoFit/>
          </a:bodyPr>
          <a:lstStyle/>
          <a:p>
            <a:r>
              <a:rPr lang="en-AU" sz="1000" dirty="0"/>
              <a:t>(Pearson 2008)</a:t>
            </a:r>
          </a:p>
        </p:txBody>
      </p:sp>
      <p:pic>
        <p:nvPicPr>
          <p:cNvPr id="3077"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10743" t="11495"/>
          <a:stretch/>
        </p:blipFill>
        <p:spPr bwMode="auto">
          <a:xfrm>
            <a:off x="3837904" y="3583510"/>
            <a:ext cx="5136556" cy="31578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2636650" y="6495146"/>
            <a:ext cx="1143262" cy="246221"/>
          </a:xfrm>
          <a:prstGeom prst="rect">
            <a:avLst/>
          </a:prstGeom>
          <a:noFill/>
        </p:spPr>
        <p:txBody>
          <a:bodyPr wrap="none" rtlCol="0">
            <a:spAutoFit/>
          </a:bodyPr>
          <a:lstStyle/>
          <a:p>
            <a:r>
              <a:rPr lang="en-AU" sz="1000" dirty="0"/>
              <a:t>(Orenstein 2009)</a:t>
            </a:r>
          </a:p>
        </p:txBody>
      </p:sp>
    </p:spTree>
    <p:extLst>
      <p:ext uri="{BB962C8B-B14F-4D97-AF65-F5344CB8AC3E}">
        <p14:creationId xmlns:p14="http://schemas.microsoft.com/office/powerpoint/2010/main" val="3684932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barn(inVertical)">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076"/>
                                        </p:tgtEl>
                                        <p:attrNameLst>
                                          <p:attrName>style.visibility</p:attrName>
                                        </p:attrNameLst>
                                      </p:cBhvr>
                                      <p:to>
                                        <p:strVal val="visible"/>
                                      </p:to>
                                    </p:set>
                                    <p:animEffect transition="in" filter="barn(inVertical)">
                                      <p:cBhvr>
                                        <p:cTn id="17" dur="500"/>
                                        <p:tgtEl>
                                          <p:spTgt spid="307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arn(inVertic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077"/>
                                        </p:tgtEl>
                                        <p:attrNameLst>
                                          <p:attrName>style.visibility</p:attrName>
                                        </p:attrNameLst>
                                      </p:cBhvr>
                                      <p:to>
                                        <p:strVal val="visible"/>
                                      </p:to>
                                    </p:set>
                                    <p:animEffect transition="in" filter="barn(inVertical)">
                                      <p:cBhvr>
                                        <p:cTn id="27" dur="500"/>
                                        <p:tgtEl>
                                          <p:spTgt spid="3077"/>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barn(inVertical)">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0" y="731520"/>
            <a:ext cx="9144000" cy="3474720"/>
          </a:xfrm>
        </p:spPr>
        <p:txBody>
          <a:bodyPr>
            <a:normAutofit/>
          </a:bodyPr>
          <a:lstStyle/>
          <a:p>
            <a:r>
              <a:rPr lang="en-US" sz="2800" b="1" dirty="0"/>
              <a:t>Scanning electron microscopes, scanning </a:t>
            </a:r>
            <a:r>
              <a:rPr lang="en-US" sz="2800" b="1" dirty="0" err="1"/>
              <a:t>tunnelling</a:t>
            </a:r>
            <a:r>
              <a:rPr lang="en-US" sz="2800" b="1" dirty="0"/>
              <a:t> electron microscopes and atomic force microscopes are used to image and manipulate nanoparticles.</a:t>
            </a:r>
            <a:endParaRPr lang="en-AU" sz="2800" b="1" dirty="0"/>
          </a:p>
        </p:txBody>
      </p:sp>
      <p:sp>
        <p:nvSpPr>
          <p:cNvPr id="4" name="TextBox 3">
            <a:extLst>
              <a:ext uri="{FF2B5EF4-FFF2-40B4-BE49-F238E27FC236}">
                <a16:creationId xmlns:a16="http://schemas.microsoft.com/office/drawing/2014/main" id="{44F652CC-45E7-484F-8D08-B09E9D00DC94}"/>
              </a:ext>
            </a:extLst>
          </p:cNvPr>
          <p:cNvSpPr txBox="1"/>
          <p:nvPr/>
        </p:nvSpPr>
        <p:spPr>
          <a:xfrm>
            <a:off x="107504" y="2708920"/>
            <a:ext cx="5472189" cy="954107"/>
          </a:xfrm>
          <a:prstGeom prst="rect">
            <a:avLst/>
          </a:prstGeom>
          <a:noFill/>
        </p:spPr>
        <p:txBody>
          <a:bodyPr wrap="square" rtlCol="0">
            <a:spAutoFit/>
          </a:bodyPr>
          <a:lstStyle/>
          <a:p>
            <a:r>
              <a:rPr lang="en-US" sz="2800" b="1" dirty="0">
                <a:solidFill>
                  <a:schemeClr val="accent3">
                    <a:lumMod val="50000"/>
                  </a:schemeClr>
                </a:solidFill>
              </a:rPr>
              <a:t>Read Lucarelli p65-68 and complete Set 14 p71 q8, 11-14</a:t>
            </a:r>
            <a:endParaRPr lang="en-AU" sz="2800" b="1" dirty="0">
              <a:solidFill>
                <a:schemeClr val="accent3">
                  <a:lumMod val="50000"/>
                </a:schemeClr>
              </a:solidFill>
            </a:endParaRPr>
          </a:p>
        </p:txBody>
      </p:sp>
    </p:spTree>
    <p:extLst>
      <p:ext uri="{BB962C8B-B14F-4D97-AF65-F5344CB8AC3E}">
        <p14:creationId xmlns:p14="http://schemas.microsoft.com/office/powerpoint/2010/main" val="685769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1" y="692696"/>
            <a:ext cx="9144000" cy="2736304"/>
          </a:xfrm>
        </p:spPr>
        <p:txBody>
          <a:bodyPr>
            <a:normAutofit/>
          </a:bodyPr>
          <a:lstStyle/>
          <a:p>
            <a:r>
              <a:rPr lang="en-US" altLang="en-US" sz="2800" b="1" dirty="0">
                <a:solidFill>
                  <a:schemeClr val="tx1"/>
                </a:solidFill>
                <a:latin typeface="Trebuchet MS" panose="020B0603020202020204" pitchFamily="34" charset="0"/>
              </a:rPr>
              <a:t>Bonding Types</a:t>
            </a:r>
          </a:p>
          <a:p>
            <a:pPr marL="457200" indent="-457200">
              <a:buFont typeface="Arial" panose="020B0604020202020204" pitchFamily="34" charset="0"/>
              <a:buChar char="•"/>
            </a:pPr>
            <a:r>
              <a:rPr lang="en-US" altLang="en-US" sz="2800" b="1" dirty="0">
                <a:solidFill>
                  <a:schemeClr val="tx1"/>
                </a:solidFill>
                <a:latin typeface="Trebuchet MS" panose="020B0603020202020204" pitchFamily="34" charset="0"/>
              </a:rPr>
              <a:t>Metallic bonding involves only metals (</a:t>
            </a:r>
            <a:r>
              <a:rPr lang="en-US" altLang="en-US" sz="2800" b="1" dirty="0" err="1">
                <a:solidFill>
                  <a:schemeClr val="tx1"/>
                </a:solidFill>
                <a:latin typeface="Trebuchet MS" panose="020B0603020202020204" pitchFamily="34" charset="0"/>
              </a:rPr>
              <a:t>eg</a:t>
            </a:r>
            <a:r>
              <a:rPr lang="en-US" altLang="en-US" sz="2800" b="1" dirty="0">
                <a:solidFill>
                  <a:schemeClr val="tx1"/>
                </a:solidFill>
                <a:latin typeface="Trebuchet MS" panose="020B0603020202020204" pitchFamily="34" charset="0"/>
              </a:rPr>
              <a:t> Zn, Ca, Ag, </a:t>
            </a:r>
            <a:r>
              <a:rPr lang="en-US" altLang="en-US" sz="2800" b="1" dirty="0" err="1">
                <a:solidFill>
                  <a:schemeClr val="tx1"/>
                </a:solidFill>
                <a:latin typeface="Trebuchet MS" panose="020B0603020202020204" pitchFamily="34" charset="0"/>
              </a:rPr>
              <a:t>etc</a:t>
            </a:r>
            <a:r>
              <a:rPr lang="en-US" altLang="en-US" sz="2800" b="1" dirty="0">
                <a:solidFill>
                  <a:schemeClr val="tx1"/>
                </a:solidFill>
                <a:latin typeface="Trebuchet MS" panose="020B0603020202020204" pitchFamily="34" charset="0"/>
              </a:rPr>
              <a:t>).</a:t>
            </a:r>
          </a:p>
          <a:p>
            <a:pPr marL="457200" indent="-457200">
              <a:buFont typeface="Arial" panose="020B0604020202020204" pitchFamily="34" charset="0"/>
              <a:buChar char="•"/>
            </a:pPr>
            <a:r>
              <a:rPr lang="en-US" altLang="en-US" sz="2800" b="1" dirty="0">
                <a:solidFill>
                  <a:schemeClr val="tx1"/>
                </a:solidFill>
                <a:latin typeface="Trebuchet MS" panose="020B0603020202020204" pitchFamily="34" charset="0"/>
              </a:rPr>
              <a:t>Ionic bonding involves </a:t>
            </a:r>
            <a:r>
              <a:rPr lang="en-US" altLang="en-US" sz="2800" b="1" dirty="0" err="1">
                <a:solidFill>
                  <a:schemeClr val="tx1"/>
                </a:solidFill>
                <a:latin typeface="Trebuchet MS" panose="020B0603020202020204" pitchFamily="34" charset="0"/>
              </a:rPr>
              <a:t>cations</a:t>
            </a:r>
            <a:r>
              <a:rPr lang="en-US" altLang="en-US" sz="2800" b="1" dirty="0">
                <a:solidFill>
                  <a:schemeClr val="tx1"/>
                </a:solidFill>
                <a:latin typeface="Trebuchet MS" panose="020B0603020202020204" pitchFamily="34" charset="0"/>
              </a:rPr>
              <a:t> and anions (</a:t>
            </a:r>
            <a:r>
              <a:rPr lang="en-US" altLang="en-US" sz="2800" b="1" dirty="0" err="1">
                <a:solidFill>
                  <a:schemeClr val="tx1"/>
                </a:solidFill>
                <a:latin typeface="Trebuchet MS" panose="020B0603020202020204" pitchFamily="34" charset="0"/>
              </a:rPr>
              <a:t>eg</a:t>
            </a:r>
            <a:r>
              <a:rPr lang="en-US" altLang="en-US" sz="2800" b="1" dirty="0">
                <a:solidFill>
                  <a:schemeClr val="tx1"/>
                </a:solidFill>
                <a:latin typeface="Trebuchet MS" panose="020B0603020202020204" pitchFamily="34" charset="0"/>
              </a:rPr>
              <a:t> </a:t>
            </a:r>
            <a:r>
              <a:rPr lang="en-US" altLang="en-US" sz="2800" b="1" dirty="0" err="1">
                <a:solidFill>
                  <a:schemeClr val="tx1"/>
                </a:solidFill>
                <a:latin typeface="Trebuchet MS" panose="020B0603020202020204" pitchFamily="34" charset="0"/>
              </a:rPr>
              <a:t>NaC</a:t>
            </a:r>
            <a:r>
              <a:rPr lang="en-US" altLang="en-US" sz="2800" b="1" i="1" dirty="0" err="1">
                <a:solidFill>
                  <a:schemeClr val="tx1"/>
                </a:solidFill>
                <a:latin typeface="Trebuchet MS" panose="020B0603020202020204" pitchFamily="34" charset="0"/>
              </a:rPr>
              <a:t>l</a:t>
            </a:r>
            <a:r>
              <a:rPr lang="en-US" altLang="en-US" sz="2800" b="1" dirty="0">
                <a:solidFill>
                  <a:schemeClr val="tx1"/>
                </a:solidFill>
                <a:latin typeface="Trebuchet MS" panose="020B0603020202020204" pitchFamily="34" charset="0"/>
              </a:rPr>
              <a:t>, Fe</a:t>
            </a:r>
            <a:r>
              <a:rPr lang="en-US" altLang="en-US" sz="2800" b="1" baseline="-25000" dirty="0">
                <a:solidFill>
                  <a:schemeClr val="tx1"/>
                </a:solidFill>
                <a:latin typeface="Trebuchet MS" panose="020B0603020202020204" pitchFamily="34" charset="0"/>
              </a:rPr>
              <a:t>2</a:t>
            </a:r>
            <a:r>
              <a:rPr lang="en-US" altLang="en-US" sz="2800" b="1" dirty="0">
                <a:solidFill>
                  <a:schemeClr val="tx1"/>
                </a:solidFill>
                <a:latin typeface="Trebuchet MS" panose="020B0603020202020204" pitchFamily="34" charset="0"/>
              </a:rPr>
              <a:t>(SO</a:t>
            </a:r>
            <a:r>
              <a:rPr lang="en-US" altLang="en-US" sz="2800" b="1" baseline="-25000" dirty="0">
                <a:solidFill>
                  <a:schemeClr val="tx1"/>
                </a:solidFill>
                <a:latin typeface="Trebuchet MS" panose="020B0603020202020204" pitchFamily="34" charset="0"/>
              </a:rPr>
              <a:t>4</a:t>
            </a:r>
            <a:r>
              <a:rPr lang="en-US" altLang="en-US" sz="2800" b="1" dirty="0">
                <a:solidFill>
                  <a:schemeClr val="tx1"/>
                </a:solidFill>
                <a:latin typeface="Trebuchet MS" panose="020B0603020202020204" pitchFamily="34" charset="0"/>
              </a:rPr>
              <a:t>)</a:t>
            </a:r>
            <a:r>
              <a:rPr lang="en-US" altLang="en-US" sz="2800" b="1" baseline="-25000" dirty="0">
                <a:solidFill>
                  <a:schemeClr val="tx1"/>
                </a:solidFill>
                <a:latin typeface="Trebuchet MS" panose="020B0603020202020204" pitchFamily="34" charset="0"/>
              </a:rPr>
              <a:t>3</a:t>
            </a:r>
            <a:r>
              <a:rPr lang="en-US" altLang="en-US" sz="2800" b="1" dirty="0">
                <a:solidFill>
                  <a:schemeClr val="tx1"/>
                </a:solidFill>
                <a:latin typeface="Trebuchet MS" panose="020B0603020202020204" pitchFamily="34" charset="0"/>
              </a:rPr>
              <a:t>, LiHCO</a:t>
            </a:r>
            <a:r>
              <a:rPr lang="en-US" altLang="en-US" sz="2800" b="1" baseline="-25000" dirty="0">
                <a:solidFill>
                  <a:schemeClr val="tx1"/>
                </a:solidFill>
                <a:latin typeface="Trebuchet MS" panose="020B0603020202020204" pitchFamily="34" charset="0"/>
              </a:rPr>
              <a:t>3</a:t>
            </a:r>
            <a:r>
              <a:rPr lang="en-US" altLang="en-US" sz="2800" b="1" dirty="0">
                <a:solidFill>
                  <a:schemeClr val="tx1"/>
                </a:solidFill>
                <a:latin typeface="Trebuchet MS" panose="020B0603020202020204" pitchFamily="34" charset="0"/>
              </a:rPr>
              <a:t>, </a:t>
            </a:r>
            <a:r>
              <a:rPr lang="en-US" altLang="en-US" sz="2800" b="1" dirty="0" err="1">
                <a:solidFill>
                  <a:schemeClr val="tx1"/>
                </a:solidFill>
                <a:latin typeface="Trebuchet MS" panose="020B0603020202020204" pitchFamily="34" charset="0"/>
              </a:rPr>
              <a:t>etc</a:t>
            </a:r>
            <a:r>
              <a:rPr lang="en-US" altLang="en-US" sz="2800" b="1" dirty="0">
                <a:solidFill>
                  <a:schemeClr val="tx1"/>
                </a:solidFill>
                <a:latin typeface="Trebuchet MS" panose="020B0603020202020204" pitchFamily="34" charset="0"/>
              </a:rPr>
              <a:t>)</a:t>
            </a:r>
            <a:endParaRPr lang="en-AU" sz="2800" dirty="0">
              <a:solidFill>
                <a:schemeClr val="tx1"/>
              </a:solidFill>
              <a:latin typeface="Trebuchet MS" panose="020B0603020202020204" pitchFamily="34" charset="0"/>
            </a:endParaRPr>
          </a:p>
        </p:txBody>
      </p:sp>
      <p:sp>
        <p:nvSpPr>
          <p:cNvPr id="3" name="Title 2"/>
          <p:cNvSpPr>
            <a:spLocks noGrp="1"/>
          </p:cNvSpPr>
          <p:nvPr>
            <p:ph type="ctrTitle"/>
          </p:nvPr>
        </p:nvSpPr>
        <p:spPr>
          <a:xfrm>
            <a:off x="2915816" y="-99392"/>
            <a:ext cx="3168352" cy="1124744"/>
          </a:xfrm>
        </p:spPr>
        <p:txBody>
          <a:bodyPr/>
          <a:lstStyle/>
          <a:p>
            <a:pPr marL="182880" indent="0">
              <a:buNone/>
            </a:pPr>
            <a:r>
              <a:rPr lang="en-US" dirty="0">
                <a:solidFill>
                  <a:srgbClr val="0070C0"/>
                </a:solidFill>
              </a:rPr>
              <a:t>Bonding</a:t>
            </a:r>
            <a:endParaRPr lang="en-AU" dirty="0">
              <a:solidFill>
                <a:srgbClr val="0070C0"/>
              </a:solidFill>
            </a:endParaRP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9584"/>
          <a:stretch/>
        </p:blipFill>
        <p:spPr bwMode="auto">
          <a:xfrm>
            <a:off x="35496" y="3428999"/>
            <a:ext cx="5184576" cy="29278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5220072" y="2780928"/>
            <a:ext cx="4104456" cy="4333494"/>
          </a:xfrm>
          <a:prstGeom prst="rect">
            <a:avLst/>
          </a:prstGeom>
          <a:noFill/>
        </p:spPr>
        <p:txBody>
          <a:bodyPr wrap="square" rtlCol="0">
            <a:spAutoFit/>
          </a:bodyPr>
          <a:lstStyle/>
          <a:p>
            <a:pPr marL="457200" lvl="0" indent="-457200">
              <a:spcBef>
                <a:spcPct val="20000"/>
              </a:spcBef>
              <a:buClr>
                <a:srgbClr val="FF0000"/>
              </a:buClr>
              <a:buSzPct val="120000"/>
              <a:buFont typeface="Arial" panose="020B0604020202020204" pitchFamily="34" charset="0"/>
              <a:buChar char="•"/>
              <a:defRPr/>
            </a:pPr>
            <a:r>
              <a:rPr lang="en-US" altLang="en-US" sz="2800" b="1" dirty="0">
                <a:latin typeface="Trebuchet MS" panose="020B0603020202020204" pitchFamily="34" charset="0"/>
              </a:rPr>
              <a:t>Covalent bonding involves only non-metals</a:t>
            </a:r>
          </a:p>
          <a:p>
            <a:pPr marL="457200" indent="-457200">
              <a:spcBef>
                <a:spcPct val="20000"/>
              </a:spcBef>
              <a:buClr>
                <a:srgbClr val="FF0000"/>
              </a:buClr>
              <a:buSzPct val="120000"/>
              <a:buFont typeface="Arial" panose="020B0604020202020204" pitchFamily="34" charset="0"/>
              <a:buChar char="•"/>
              <a:defRPr/>
            </a:pPr>
            <a:r>
              <a:rPr lang="en-US" altLang="en-US" sz="2800" b="1" dirty="0">
                <a:latin typeface="Trebuchet MS" panose="020B0603020202020204" pitchFamily="34" charset="0"/>
              </a:rPr>
              <a:t>Covalent bonding occurs in molecular substances (</a:t>
            </a:r>
            <a:r>
              <a:rPr lang="en-US" altLang="en-US" sz="2800" b="1" dirty="0" err="1">
                <a:latin typeface="Trebuchet MS" panose="020B0603020202020204" pitchFamily="34" charset="0"/>
              </a:rPr>
              <a:t>eg</a:t>
            </a:r>
            <a:r>
              <a:rPr lang="en-US" altLang="en-US" sz="2800" b="1" dirty="0">
                <a:latin typeface="Trebuchet MS" panose="020B0603020202020204" pitchFamily="34" charset="0"/>
              </a:rPr>
              <a:t> H</a:t>
            </a:r>
            <a:r>
              <a:rPr lang="en-US" altLang="en-US" sz="2800" b="1" baseline="-25000" dirty="0">
                <a:latin typeface="Trebuchet MS" panose="020B0603020202020204" pitchFamily="34" charset="0"/>
              </a:rPr>
              <a:t>2</a:t>
            </a:r>
            <a:r>
              <a:rPr lang="en-US" altLang="en-US" sz="2800" b="1" dirty="0">
                <a:latin typeface="Trebuchet MS" panose="020B0603020202020204" pitchFamily="34" charset="0"/>
              </a:rPr>
              <a:t>O, CO</a:t>
            </a:r>
            <a:r>
              <a:rPr lang="en-US" altLang="en-US" sz="2800" b="1" baseline="-25000" dirty="0">
                <a:latin typeface="Trebuchet MS" panose="020B0603020202020204" pitchFamily="34" charset="0"/>
              </a:rPr>
              <a:t>2</a:t>
            </a:r>
            <a:r>
              <a:rPr lang="en-US" altLang="en-US" sz="2800" b="1" dirty="0">
                <a:latin typeface="Trebuchet MS" panose="020B0603020202020204" pitchFamily="34" charset="0"/>
              </a:rPr>
              <a:t>, SF</a:t>
            </a:r>
            <a:r>
              <a:rPr lang="en-US" altLang="en-US" sz="2800" b="1" baseline="-25000" dirty="0">
                <a:latin typeface="Trebuchet MS" panose="020B0603020202020204" pitchFamily="34" charset="0"/>
              </a:rPr>
              <a:t>3</a:t>
            </a:r>
            <a:r>
              <a:rPr lang="en-US" altLang="en-US" sz="2800" b="1" dirty="0">
                <a:latin typeface="Trebuchet MS" panose="020B0603020202020204" pitchFamily="34" charset="0"/>
              </a:rPr>
              <a:t>, </a:t>
            </a:r>
            <a:r>
              <a:rPr lang="en-US" altLang="en-US" sz="2800" b="1" dirty="0" err="1">
                <a:latin typeface="Trebuchet MS" panose="020B0603020202020204" pitchFamily="34" charset="0"/>
              </a:rPr>
              <a:t>etc</a:t>
            </a:r>
            <a:r>
              <a:rPr lang="en-US" altLang="en-US" sz="2800" b="1" dirty="0">
                <a:latin typeface="Trebuchet MS" panose="020B0603020202020204" pitchFamily="34" charset="0"/>
              </a:rPr>
              <a:t>) and network substances (</a:t>
            </a:r>
            <a:r>
              <a:rPr lang="en-US" altLang="en-US" sz="2800" b="1" dirty="0" err="1">
                <a:latin typeface="Trebuchet MS" panose="020B0603020202020204" pitchFamily="34" charset="0"/>
              </a:rPr>
              <a:t>eg</a:t>
            </a:r>
            <a:r>
              <a:rPr lang="en-US" altLang="en-US" sz="2800" b="1" dirty="0">
                <a:latin typeface="Trebuchet MS" panose="020B0603020202020204" pitchFamily="34" charset="0"/>
              </a:rPr>
              <a:t> C, </a:t>
            </a:r>
            <a:r>
              <a:rPr lang="en-US" altLang="en-US" sz="2800" b="1" dirty="0" err="1">
                <a:latin typeface="Trebuchet MS" panose="020B0603020202020204" pitchFamily="34" charset="0"/>
              </a:rPr>
              <a:t>SiC</a:t>
            </a:r>
            <a:r>
              <a:rPr lang="en-US" altLang="en-US" sz="2800" b="1" dirty="0">
                <a:latin typeface="Trebuchet MS" panose="020B0603020202020204" pitchFamily="34" charset="0"/>
              </a:rPr>
              <a:t>, SiO</a:t>
            </a:r>
            <a:r>
              <a:rPr lang="en-US" altLang="en-US" sz="2800" b="1" baseline="-25000" dirty="0">
                <a:latin typeface="Trebuchet MS" panose="020B0603020202020204" pitchFamily="34" charset="0"/>
              </a:rPr>
              <a:t>2</a:t>
            </a:r>
            <a:r>
              <a:rPr lang="en-US" altLang="en-US" sz="2800" b="1" dirty="0">
                <a:latin typeface="Trebuchet MS" panose="020B0603020202020204" pitchFamily="34" charset="0"/>
              </a:rPr>
              <a:t>, </a:t>
            </a:r>
            <a:r>
              <a:rPr lang="en-US" altLang="en-US" sz="2800" b="1" dirty="0" err="1">
                <a:latin typeface="Trebuchet MS" panose="020B0603020202020204" pitchFamily="34" charset="0"/>
              </a:rPr>
              <a:t>etc</a:t>
            </a:r>
            <a:r>
              <a:rPr lang="en-US" altLang="en-US" sz="2800" b="1" dirty="0">
                <a:latin typeface="Trebuchet MS" panose="020B0603020202020204" pitchFamily="34" charset="0"/>
              </a:rPr>
              <a:t>)  </a:t>
            </a:r>
          </a:p>
          <a:p>
            <a:endParaRPr lang="en-AU" dirty="0"/>
          </a:p>
        </p:txBody>
      </p:sp>
      <p:sp>
        <p:nvSpPr>
          <p:cNvPr id="6" name="TextBox 5"/>
          <p:cNvSpPr txBox="1"/>
          <p:nvPr/>
        </p:nvSpPr>
        <p:spPr>
          <a:xfrm>
            <a:off x="2636650" y="6495146"/>
            <a:ext cx="2422458" cy="246221"/>
          </a:xfrm>
          <a:prstGeom prst="rect">
            <a:avLst/>
          </a:prstGeom>
          <a:noFill/>
        </p:spPr>
        <p:txBody>
          <a:bodyPr wrap="none" rtlCol="0">
            <a:spAutoFit/>
          </a:bodyPr>
          <a:lstStyle/>
          <a:p>
            <a:r>
              <a:rPr lang="en-AU" sz="1000" dirty="0"/>
              <a:t>(NA Tags Archive: Periodic Table 2013)</a:t>
            </a:r>
          </a:p>
        </p:txBody>
      </p:sp>
    </p:spTree>
    <p:extLst>
      <p:ext uri="{BB962C8B-B14F-4D97-AF65-F5344CB8AC3E}">
        <p14:creationId xmlns:p14="http://schemas.microsoft.com/office/powerpoint/2010/main" val="14342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arn(inVertic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4098"/>
                                        </p:tgtEl>
                                        <p:attrNameLst>
                                          <p:attrName>style.visibility</p:attrName>
                                        </p:attrNameLst>
                                      </p:cBhvr>
                                      <p:to>
                                        <p:strVal val="visible"/>
                                      </p:to>
                                    </p:set>
                                    <p:animEffect transition="in" filter="barn(inVertical)">
                                      <p:cBhvr>
                                        <p:cTn id="27" dur="500"/>
                                        <p:tgtEl>
                                          <p:spTgt spid="409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arn(inVertical)">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1374916" y="116632"/>
            <a:ext cx="6581460" cy="923330"/>
          </a:xfrm>
          <a:prstGeom prst="rect">
            <a:avLst/>
          </a:prstGeom>
          <a:noFill/>
          <a:ln w="9525">
            <a:noFill/>
            <a:miter lim="800000"/>
            <a:headEnd/>
            <a:tailEnd/>
          </a:ln>
          <a:effectLst/>
        </p:spPr>
        <p:txBody>
          <a:bodyPr wrap="squar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sz="5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Metallic Bonding</a:t>
            </a:r>
          </a:p>
        </p:txBody>
      </p:sp>
      <p:sp>
        <p:nvSpPr>
          <p:cNvPr id="31747" name="Text Box 3"/>
          <p:cNvSpPr txBox="1">
            <a:spLocks noChangeArrowheads="1"/>
          </p:cNvSpPr>
          <p:nvPr/>
        </p:nvSpPr>
        <p:spPr bwMode="auto">
          <a:xfrm>
            <a:off x="198724" y="991881"/>
            <a:ext cx="8550275" cy="2419124"/>
          </a:xfrm>
          <a:prstGeom prst="rect">
            <a:avLst/>
          </a:prstGeom>
          <a:noFill/>
          <a:ln w="9525">
            <a:noFill/>
            <a:miter lim="800000"/>
            <a:headEnd/>
            <a:tailEnd/>
          </a:ln>
          <a:effectLst/>
        </p:spPr>
        <p:txBody>
          <a:bodyPr>
            <a:spAutoFit/>
          </a:bodyPr>
          <a:lstStyle/>
          <a:p>
            <a:pPr marL="457200" indent="-457200" algn="l"/>
            <a:r>
              <a:rPr lang="en-US" sz="2800" b="1" dirty="0"/>
              <a:t>DESCRIPTION</a:t>
            </a:r>
            <a:endParaRPr lang="en-US" sz="2800" b="1" dirty="0">
              <a:solidFill>
                <a:srgbClr val="FF0000"/>
              </a:solidFill>
            </a:endParaRPr>
          </a:p>
          <a:p>
            <a:pPr marL="457200" indent="-457200" algn="l">
              <a:lnSpc>
                <a:spcPct val="110000"/>
              </a:lnSpc>
              <a:buFontTx/>
              <a:buChar char="•"/>
            </a:pPr>
            <a:r>
              <a:rPr lang="en-US" sz="2800" b="1" dirty="0"/>
              <a:t>Metallic bonding is the strong electrostatic attraction between the metal cations/nuclei and the </a:t>
            </a:r>
            <a:r>
              <a:rPr lang="en-US" sz="2800" b="1" dirty="0" err="1"/>
              <a:t>delocalised</a:t>
            </a:r>
            <a:r>
              <a:rPr lang="en-US" sz="2800" b="1" dirty="0"/>
              <a:t> (</a:t>
            </a:r>
            <a:r>
              <a:rPr lang="en-US" sz="2800" b="1" dirty="0" err="1"/>
              <a:t>ie</a:t>
            </a:r>
            <a:r>
              <a:rPr lang="en-US" sz="2800" b="1" dirty="0"/>
              <a:t> mobile) valence electrons.</a:t>
            </a:r>
          </a:p>
        </p:txBody>
      </p:sp>
      <p:pic>
        <p:nvPicPr>
          <p:cNvPr id="9218" name="Picture 2" descr="http://www.bbc.co.uk/schools/gcsebitesize/science/images/gcsechem_60.gif"/>
          <p:cNvPicPr>
            <a:picLocks noChangeAspect="1" noChangeArrowheads="1"/>
          </p:cNvPicPr>
          <p:nvPr/>
        </p:nvPicPr>
        <p:blipFill>
          <a:blip r:embed="rId2" cstate="print"/>
          <a:srcRect t="16745" b="7700"/>
          <a:stretch>
            <a:fillRect/>
          </a:stretch>
        </p:blipFill>
        <p:spPr bwMode="auto">
          <a:xfrm>
            <a:off x="4427984" y="3429000"/>
            <a:ext cx="3456384" cy="2937926"/>
          </a:xfrm>
          <a:prstGeom prst="rect">
            <a:avLst/>
          </a:prstGeom>
          <a:noFill/>
        </p:spPr>
      </p:pic>
      <p:sp>
        <p:nvSpPr>
          <p:cNvPr id="14" name="TextBox 13"/>
          <p:cNvSpPr txBox="1"/>
          <p:nvPr/>
        </p:nvSpPr>
        <p:spPr>
          <a:xfrm>
            <a:off x="3960440" y="3183359"/>
            <a:ext cx="5220072" cy="461665"/>
          </a:xfrm>
          <a:prstGeom prst="rect">
            <a:avLst/>
          </a:prstGeom>
          <a:noFill/>
          <a:ln>
            <a:noFill/>
          </a:ln>
        </p:spPr>
        <p:txBody>
          <a:bodyPr wrap="square" rtlCol="0">
            <a:spAutoFit/>
          </a:bodyPr>
          <a:lstStyle/>
          <a:p>
            <a:r>
              <a:rPr lang="en-AU" sz="2400" b="1" dirty="0"/>
              <a:t>Delocalised valence electrons</a:t>
            </a:r>
          </a:p>
        </p:txBody>
      </p:sp>
      <p:sp>
        <p:nvSpPr>
          <p:cNvPr id="15" name="TextBox 14"/>
          <p:cNvSpPr txBox="1"/>
          <p:nvPr/>
        </p:nvSpPr>
        <p:spPr>
          <a:xfrm>
            <a:off x="4536504" y="6135687"/>
            <a:ext cx="4211960" cy="461665"/>
          </a:xfrm>
          <a:prstGeom prst="rect">
            <a:avLst/>
          </a:prstGeom>
          <a:noFill/>
          <a:ln>
            <a:noFill/>
          </a:ln>
        </p:spPr>
        <p:txBody>
          <a:bodyPr wrap="square" rtlCol="0">
            <a:spAutoFit/>
          </a:bodyPr>
          <a:lstStyle/>
          <a:p>
            <a:r>
              <a:rPr lang="en-AU" sz="2400" b="1" dirty="0"/>
              <a:t>Positive metallic ions/nuclei</a:t>
            </a:r>
          </a:p>
        </p:txBody>
      </p:sp>
      <p:sp>
        <p:nvSpPr>
          <p:cNvPr id="7" name="TextBox 6"/>
          <p:cNvSpPr txBox="1"/>
          <p:nvPr/>
        </p:nvSpPr>
        <p:spPr>
          <a:xfrm>
            <a:off x="7481052" y="6597352"/>
            <a:ext cx="806631" cy="246221"/>
          </a:xfrm>
          <a:prstGeom prst="rect">
            <a:avLst/>
          </a:prstGeom>
          <a:noFill/>
        </p:spPr>
        <p:txBody>
          <a:bodyPr wrap="none" rtlCol="0">
            <a:spAutoFit/>
          </a:bodyPr>
          <a:lstStyle/>
          <a:p>
            <a:r>
              <a:rPr lang="en-AU" sz="1000" dirty="0"/>
              <a:t>(BBC 2014)</a:t>
            </a:r>
          </a:p>
        </p:txBody>
      </p:sp>
    </p:spTree>
    <p:extLst>
      <p:ext uri="{BB962C8B-B14F-4D97-AF65-F5344CB8AC3E}">
        <p14:creationId xmlns:p14="http://schemas.microsoft.com/office/powerpoint/2010/main" val="393802193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barn(inVertical)">
                                      <p:cBhvr>
                                        <p:cTn id="7" dur="500"/>
                                        <p:tgtEl>
                                          <p:spTgt spid="31747">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1747">
                                            <p:txEl>
                                              <p:pRg st="1" end="1"/>
                                            </p:txEl>
                                          </p:spTgt>
                                        </p:tgtEl>
                                        <p:attrNameLst>
                                          <p:attrName>style.visibility</p:attrName>
                                        </p:attrNameLst>
                                      </p:cBhvr>
                                      <p:to>
                                        <p:strVal val="visible"/>
                                      </p:to>
                                    </p:set>
                                    <p:animEffect transition="in" filter="barn(inVertical)">
                                      <p:cBhvr>
                                        <p:cTn id="10" dur="500"/>
                                        <p:tgtEl>
                                          <p:spTgt spid="3174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9218"/>
                                        </p:tgtEl>
                                        <p:attrNameLst>
                                          <p:attrName>style.visibility</p:attrName>
                                        </p:attrNameLst>
                                      </p:cBhvr>
                                      <p:to>
                                        <p:strVal val="visible"/>
                                      </p:to>
                                    </p:set>
                                    <p:animEffect transition="in" filter="barn(inVertical)">
                                      <p:cBhvr>
                                        <p:cTn id="15" dur="500"/>
                                        <p:tgtEl>
                                          <p:spTgt spid="9218"/>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inVertical)">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arn(inVertical)">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arn(inVertical)">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uild="p" autoUpdateAnimBg="0"/>
      <p:bldP spid="14" grpId="0"/>
      <p:bldP spid="15"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213469" y="332656"/>
            <a:ext cx="8550275" cy="2419124"/>
          </a:xfrm>
          <a:prstGeom prst="rect">
            <a:avLst/>
          </a:prstGeom>
          <a:noFill/>
          <a:ln w="9525">
            <a:noFill/>
            <a:miter lim="800000"/>
            <a:headEnd/>
            <a:tailEnd/>
          </a:ln>
          <a:effectLst/>
        </p:spPr>
        <p:txBody>
          <a:bodyPr>
            <a:spAutoFit/>
          </a:bodyPr>
          <a:lstStyle/>
          <a:p>
            <a:pPr marL="457200" indent="-457200" algn="l"/>
            <a:r>
              <a:rPr lang="en-US" sz="2800" b="1" dirty="0"/>
              <a:t>PROPERTIES</a:t>
            </a:r>
            <a:endParaRPr lang="en-US" sz="2800" b="1" dirty="0">
              <a:solidFill>
                <a:srgbClr val="FF0000"/>
              </a:solidFill>
            </a:endParaRPr>
          </a:p>
          <a:p>
            <a:pPr marL="457200" indent="-457200" algn="l">
              <a:lnSpc>
                <a:spcPct val="110000"/>
              </a:lnSpc>
              <a:buFontTx/>
              <a:buChar char="•"/>
            </a:pPr>
            <a:r>
              <a:rPr lang="en-US" sz="2800" b="1" dirty="0"/>
              <a:t>Metals conduct electricity. This is due to the mobile, </a:t>
            </a:r>
            <a:r>
              <a:rPr lang="en-US" sz="2800" b="1" dirty="0" err="1"/>
              <a:t>delocalised</a:t>
            </a:r>
            <a:r>
              <a:rPr lang="en-US" sz="2800" b="1" dirty="0"/>
              <a:t> valence electrons which can carry the electrical charge from one place to the next.</a:t>
            </a:r>
            <a:endParaRPr lang="en-US" sz="1400" b="1" dirty="0"/>
          </a:p>
        </p:txBody>
      </p:sp>
      <p:grpSp>
        <p:nvGrpSpPr>
          <p:cNvPr id="18" name="Group 17"/>
          <p:cNvGrpSpPr/>
          <p:nvPr/>
        </p:nvGrpSpPr>
        <p:grpSpPr>
          <a:xfrm>
            <a:off x="429493" y="3913051"/>
            <a:ext cx="8566302" cy="1964221"/>
            <a:chOff x="429493" y="3913051"/>
            <a:chExt cx="8566302" cy="1964221"/>
          </a:xfrm>
        </p:grpSpPr>
        <p:grpSp>
          <p:nvGrpSpPr>
            <p:cNvPr id="17" name="Group 16"/>
            <p:cNvGrpSpPr/>
            <p:nvPr/>
          </p:nvGrpSpPr>
          <p:grpSpPr>
            <a:xfrm>
              <a:off x="899592" y="3962400"/>
              <a:ext cx="8096203" cy="1914872"/>
              <a:chOff x="683568" y="3962400"/>
              <a:chExt cx="8096203" cy="1914872"/>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8940" b="32012"/>
              <a:stretch/>
            </p:blipFill>
            <p:spPr bwMode="auto">
              <a:xfrm rot="10800000">
                <a:off x="2278806" y="3962400"/>
                <a:ext cx="4419600" cy="11083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42711" t="51881" r="43809" b="40065"/>
              <a:stretch/>
            </p:blipFill>
            <p:spPr bwMode="auto">
              <a:xfrm rot="10800000">
                <a:off x="1701521" y="4287982"/>
                <a:ext cx="595746" cy="22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42711" t="51881" r="43809" b="40065"/>
              <a:stretch/>
            </p:blipFill>
            <p:spPr bwMode="auto">
              <a:xfrm rot="10800000">
                <a:off x="6588224" y="4312228"/>
                <a:ext cx="595746" cy="22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1" name="Straight Connector 10"/>
              <p:cNvCxnSpPr/>
              <p:nvPr/>
            </p:nvCxnSpPr>
            <p:spPr>
              <a:xfrm flipH="1">
                <a:off x="1681839" y="4540829"/>
                <a:ext cx="225865" cy="924544"/>
              </a:xfrm>
              <a:prstGeom prst="line">
                <a:avLst/>
              </a:prstGeom>
            </p:spPr>
            <p:style>
              <a:lnRef idx="3">
                <a:schemeClr val="dk1"/>
              </a:lnRef>
              <a:fillRef idx="0">
                <a:schemeClr val="dk1"/>
              </a:fillRef>
              <a:effectRef idx="2">
                <a:schemeClr val="dk1"/>
              </a:effectRef>
              <a:fontRef idx="minor">
                <a:schemeClr val="tx1"/>
              </a:fontRef>
            </p:style>
          </p:cxnSp>
          <p:sp>
            <p:nvSpPr>
              <p:cNvPr id="12" name="TextBox 11"/>
              <p:cNvSpPr txBox="1"/>
              <p:nvPr/>
            </p:nvSpPr>
            <p:spPr>
              <a:xfrm>
                <a:off x="683568" y="5373216"/>
                <a:ext cx="2036776" cy="461665"/>
              </a:xfrm>
              <a:prstGeom prst="rect">
                <a:avLst/>
              </a:prstGeom>
              <a:noFill/>
            </p:spPr>
            <p:txBody>
              <a:bodyPr wrap="none" rtlCol="0">
                <a:spAutoFit/>
              </a:bodyPr>
              <a:lstStyle/>
              <a:p>
                <a:r>
                  <a:rPr lang="en-US" sz="2400" b="1" dirty="0"/>
                  <a:t>Electricity in</a:t>
                </a:r>
                <a:endParaRPr lang="en-AU" sz="2400" b="1" dirty="0"/>
              </a:p>
            </p:txBody>
          </p:sp>
          <p:sp>
            <p:nvSpPr>
              <p:cNvPr id="15" name="TextBox 14"/>
              <p:cNvSpPr txBox="1"/>
              <p:nvPr/>
            </p:nvSpPr>
            <p:spPr>
              <a:xfrm>
                <a:off x="6553199" y="5415607"/>
                <a:ext cx="2226572" cy="461665"/>
              </a:xfrm>
              <a:prstGeom prst="rect">
                <a:avLst/>
              </a:prstGeom>
              <a:noFill/>
            </p:spPr>
            <p:txBody>
              <a:bodyPr wrap="none" rtlCol="0">
                <a:spAutoFit/>
              </a:bodyPr>
              <a:lstStyle/>
              <a:p>
                <a:r>
                  <a:rPr lang="en-US" sz="2400" b="1" dirty="0"/>
                  <a:t>Electricity out</a:t>
                </a:r>
                <a:endParaRPr lang="en-AU" sz="2400" b="1" dirty="0"/>
              </a:p>
            </p:txBody>
          </p:sp>
          <p:cxnSp>
            <p:nvCxnSpPr>
              <p:cNvPr id="16" name="Straight Connector 15"/>
              <p:cNvCxnSpPr/>
              <p:nvPr/>
            </p:nvCxnSpPr>
            <p:spPr>
              <a:xfrm>
                <a:off x="6886096" y="4608493"/>
                <a:ext cx="297875" cy="924544"/>
              </a:xfrm>
              <a:prstGeom prst="line">
                <a:avLst/>
              </a:prstGeom>
            </p:spPr>
            <p:style>
              <a:lnRef idx="3">
                <a:schemeClr val="dk1"/>
              </a:lnRef>
              <a:fillRef idx="0">
                <a:schemeClr val="dk1"/>
              </a:fillRef>
              <a:effectRef idx="2">
                <a:schemeClr val="dk1"/>
              </a:effectRef>
              <a:fontRef idx="minor">
                <a:schemeClr val="tx1"/>
              </a:fontRef>
            </p:style>
          </p:cxnSp>
        </p:grpSp>
        <p:pic>
          <p:nvPicPr>
            <p:cNvPr id="1027"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0170" r="2930" b="9616"/>
            <a:stretch/>
          </p:blipFill>
          <p:spPr bwMode="auto">
            <a:xfrm rot="10800000">
              <a:off x="429493" y="3913051"/>
              <a:ext cx="1550219" cy="7400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158122875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arn(inVertical)">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213469" y="188640"/>
            <a:ext cx="8679011" cy="1988237"/>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Metals conduct heat. This is because the mobile valence electrons gain heat energy and then are able to ‘bump’ their </a:t>
            </a:r>
            <a:r>
              <a:rPr lang="en-US" sz="2800" b="1" dirty="0" err="1"/>
              <a:t>neighbours</a:t>
            </a:r>
            <a:r>
              <a:rPr lang="en-US" sz="2800" b="1" dirty="0"/>
              <a:t> and transfer the heat energy efficiently. </a:t>
            </a:r>
            <a:r>
              <a:rPr lang="en-US" sz="1400" b="1" dirty="0">
                <a:hlinkClick r:id="rId2"/>
              </a:rPr>
              <a:t>Heat transfer</a:t>
            </a:r>
            <a:r>
              <a:rPr lang="en-US" sz="2800" b="1" dirty="0"/>
              <a:t> </a:t>
            </a:r>
            <a:endParaRPr lang="en-US" sz="1400" b="1" dirty="0"/>
          </a:p>
        </p:txBody>
      </p:sp>
      <p:grpSp>
        <p:nvGrpSpPr>
          <p:cNvPr id="22" name="Group 21"/>
          <p:cNvGrpSpPr/>
          <p:nvPr/>
        </p:nvGrpSpPr>
        <p:grpSpPr>
          <a:xfrm>
            <a:off x="675540" y="2564904"/>
            <a:ext cx="7447797" cy="3867894"/>
            <a:chOff x="675540" y="2564904"/>
            <a:chExt cx="7447797" cy="3867894"/>
          </a:xfrm>
        </p:grpSpPr>
        <p:grpSp>
          <p:nvGrpSpPr>
            <p:cNvPr id="3" name="Group 2"/>
            <p:cNvGrpSpPr/>
            <p:nvPr/>
          </p:nvGrpSpPr>
          <p:grpSpPr>
            <a:xfrm>
              <a:off x="1089124" y="3521983"/>
              <a:ext cx="7034213" cy="2910815"/>
              <a:chOff x="1089124" y="3521983"/>
              <a:chExt cx="7034213" cy="2910815"/>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9124" y="3861048"/>
                <a:ext cx="1781175" cy="2571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712" y="3521983"/>
                <a:ext cx="6143625"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ight Arrow 1"/>
              <p:cNvSpPr/>
              <p:nvPr/>
            </p:nvSpPr>
            <p:spPr>
              <a:xfrm>
                <a:off x="2771800" y="4797152"/>
                <a:ext cx="5040560" cy="946373"/>
              </a:xfrm>
              <a:prstGeom prst="rightArrow">
                <a:avLst/>
              </a:prstGeom>
              <a:solidFill>
                <a:srgbClr val="FF00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b="1" dirty="0">
                    <a:solidFill>
                      <a:schemeClr val="tx1"/>
                    </a:solidFill>
                  </a:rPr>
                  <a:t>Heat energy transfer</a:t>
                </a:r>
                <a:endParaRPr lang="en-AU" sz="2400" b="1" dirty="0">
                  <a:solidFill>
                    <a:schemeClr val="tx1"/>
                  </a:solidFill>
                </a:endParaRPr>
              </a:p>
            </p:txBody>
          </p:sp>
        </p:grpSp>
        <p:sp>
          <p:nvSpPr>
            <p:cNvPr id="19" name="TextBox 18"/>
            <p:cNvSpPr txBox="1"/>
            <p:nvPr/>
          </p:nvSpPr>
          <p:spPr>
            <a:xfrm>
              <a:off x="6223201" y="2564904"/>
              <a:ext cx="1900136" cy="707886"/>
            </a:xfrm>
            <a:prstGeom prst="rect">
              <a:avLst/>
            </a:prstGeom>
            <a:noFill/>
          </p:spPr>
          <p:txBody>
            <a:bodyPr wrap="none" rtlCol="0">
              <a:spAutoFit/>
            </a:bodyPr>
            <a:lstStyle/>
            <a:p>
              <a:r>
                <a:rPr lang="en-US" sz="2000" b="1" dirty="0"/>
                <a:t>Positive metal</a:t>
              </a:r>
            </a:p>
            <a:p>
              <a:r>
                <a:rPr lang="en-US" sz="2000" b="1" dirty="0"/>
                <a:t>nuclei</a:t>
              </a:r>
              <a:endParaRPr lang="en-AU" sz="2000" b="1" dirty="0"/>
            </a:p>
          </p:txBody>
        </p:sp>
        <p:cxnSp>
          <p:nvCxnSpPr>
            <p:cNvPr id="5" name="Straight Connector 4"/>
            <p:cNvCxnSpPr>
              <a:stCxn id="19" idx="1"/>
            </p:cNvCxnSpPr>
            <p:nvPr/>
          </p:nvCxnSpPr>
          <p:spPr>
            <a:xfrm flipH="1">
              <a:off x="5051524" y="2918847"/>
              <a:ext cx="1171677" cy="1086217"/>
            </a:xfrm>
            <a:prstGeom prst="line">
              <a:avLst/>
            </a:prstGeom>
          </p:spPr>
          <p:style>
            <a:lnRef idx="2">
              <a:schemeClr val="dk1"/>
            </a:lnRef>
            <a:fillRef idx="0">
              <a:schemeClr val="dk1"/>
            </a:fillRef>
            <a:effectRef idx="1">
              <a:schemeClr val="dk1"/>
            </a:effectRef>
            <a:fontRef idx="minor">
              <a:schemeClr val="tx1"/>
            </a:fontRef>
          </p:style>
        </p:cxnSp>
        <p:sp>
          <p:nvSpPr>
            <p:cNvPr id="21" name="TextBox 20"/>
            <p:cNvSpPr txBox="1"/>
            <p:nvPr/>
          </p:nvSpPr>
          <p:spPr>
            <a:xfrm>
              <a:off x="675540" y="2589292"/>
              <a:ext cx="2608343" cy="707886"/>
            </a:xfrm>
            <a:prstGeom prst="rect">
              <a:avLst/>
            </a:prstGeom>
            <a:noFill/>
          </p:spPr>
          <p:txBody>
            <a:bodyPr wrap="none" rtlCol="0">
              <a:spAutoFit/>
            </a:bodyPr>
            <a:lstStyle/>
            <a:p>
              <a:r>
                <a:rPr lang="en-US" sz="2000" b="1" dirty="0"/>
                <a:t>Mobile, </a:t>
              </a:r>
              <a:r>
                <a:rPr lang="en-US" sz="2000" b="1" dirty="0" err="1"/>
                <a:t>delocalised</a:t>
              </a:r>
              <a:r>
                <a:rPr lang="en-US" sz="2000" b="1" dirty="0"/>
                <a:t> </a:t>
              </a:r>
            </a:p>
            <a:p>
              <a:r>
                <a:rPr lang="en-US" sz="2000" b="1" dirty="0"/>
                <a:t>valence electrons</a:t>
              </a:r>
              <a:endParaRPr lang="en-AU" sz="2000" b="1" dirty="0"/>
            </a:p>
          </p:txBody>
        </p:sp>
        <p:cxnSp>
          <p:nvCxnSpPr>
            <p:cNvPr id="13" name="Straight Connector 12"/>
            <p:cNvCxnSpPr/>
            <p:nvPr/>
          </p:nvCxnSpPr>
          <p:spPr>
            <a:xfrm>
              <a:off x="3131840" y="3140968"/>
              <a:ext cx="720080" cy="576064"/>
            </a:xfrm>
            <a:prstGeom prst="line">
              <a:avLst/>
            </a:prstGeom>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64444483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arn(inVertical)">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179512" y="116632"/>
            <a:ext cx="8712968" cy="3410164"/>
          </a:xfrm>
          <a:prstGeom prst="rect">
            <a:avLst/>
          </a:prstGeom>
          <a:noFill/>
          <a:ln w="9525">
            <a:noFill/>
            <a:miter lim="800000"/>
            <a:headEnd/>
            <a:tailEnd/>
          </a:ln>
          <a:effectLst/>
        </p:spPr>
        <p:txBody>
          <a:bodyPr wrap="square">
            <a:spAutoFit/>
          </a:bodyPr>
          <a:lstStyle/>
          <a:p>
            <a:pPr marL="457200" indent="-457200">
              <a:lnSpc>
                <a:spcPct val="110000"/>
              </a:lnSpc>
              <a:buFontTx/>
              <a:buChar char="•"/>
            </a:pPr>
            <a:r>
              <a:rPr lang="en-US" sz="2800" b="1" dirty="0"/>
              <a:t>Metals are malleable (can </a:t>
            </a:r>
            <a:r>
              <a:rPr lang="en-US" sz="2800" b="1"/>
              <a:t>be beaten </a:t>
            </a:r>
            <a:r>
              <a:rPr lang="en-US" sz="2800" b="1" dirty="0"/>
              <a:t>into sheets) and ductile (can be drawn into wires). This is because as a force is applied to the metal and the positive metal nuclei are pushed closer together, the mobile valence electrons can move in between the nuclei to </a:t>
            </a:r>
            <a:r>
              <a:rPr lang="en-US" sz="2800" b="1" dirty="0" err="1"/>
              <a:t>minimise</a:t>
            </a:r>
            <a:r>
              <a:rPr lang="en-US" sz="2800" b="1" dirty="0"/>
              <a:t> repulsion.</a:t>
            </a:r>
            <a:endParaRPr lang="en-US" sz="1400" b="1" dirty="0"/>
          </a:p>
        </p:txBody>
      </p:sp>
      <p:grpSp>
        <p:nvGrpSpPr>
          <p:cNvPr id="2048" name="Group 2047"/>
          <p:cNvGrpSpPr/>
          <p:nvPr/>
        </p:nvGrpSpPr>
        <p:grpSpPr>
          <a:xfrm>
            <a:off x="655640" y="2990668"/>
            <a:ext cx="8488360" cy="3519472"/>
            <a:chOff x="655640" y="2990668"/>
            <a:chExt cx="8488360" cy="3519472"/>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3847" y="2990668"/>
              <a:ext cx="3024337" cy="3519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Oval 8"/>
            <p:cNvSpPr/>
            <p:nvPr/>
          </p:nvSpPr>
          <p:spPr>
            <a:xfrm>
              <a:off x="3923928" y="38610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p:cNvSpPr/>
            <p:nvPr/>
          </p:nvSpPr>
          <p:spPr>
            <a:xfrm>
              <a:off x="5148064" y="3507706"/>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p:cNvSpPr/>
            <p:nvPr/>
          </p:nvSpPr>
          <p:spPr>
            <a:xfrm>
              <a:off x="4355976" y="5327497"/>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Oval 11"/>
            <p:cNvSpPr/>
            <p:nvPr/>
          </p:nvSpPr>
          <p:spPr>
            <a:xfrm>
              <a:off x="4528592" y="4216680"/>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Oval 12"/>
            <p:cNvSpPr/>
            <p:nvPr/>
          </p:nvSpPr>
          <p:spPr>
            <a:xfrm>
              <a:off x="3959932" y="3498702"/>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Oval 13"/>
            <p:cNvSpPr/>
            <p:nvPr/>
          </p:nvSpPr>
          <p:spPr>
            <a:xfrm>
              <a:off x="5148688" y="3842822"/>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Oval 14"/>
            <p:cNvSpPr/>
            <p:nvPr/>
          </p:nvSpPr>
          <p:spPr>
            <a:xfrm>
              <a:off x="4522765" y="3521345"/>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Oval 15"/>
            <p:cNvSpPr/>
            <p:nvPr/>
          </p:nvSpPr>
          <p:spPr>
            <a:xfrm>
              <a:off x="5436096" y="41658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Oval 16"/>
            <p:cNvSpPr/>
            <p:nvPr/>
          </p:nvSpPr>
          <p:spPr>
            <a:xfrm>
              <a:off x="4835860" y="4110909"/>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Oval 17"/>
            <p:cNvSpPr/>
            <p:nvPr/>
          </p:nvSpPr>
          <p:spPr>
            <a:xfrm>
              <a:off x="4716016" y="56612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Oval 18"/>
            <p:cNvSpPr/>
            <p:nvPr/>
          </p:nvSpPr>
          <p:spPr>
            <a:xfrm>
              <a:off x="4106951" y="56612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Oval 19"/>
            <p:cNvSpPr/>
            <p:nvPr/>
          </p:nvSpPr>
          <p:spPr>
            <a:xfrm>
              <a:off x="4381128" y="56612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p:cNvSpPr/>
            <p:nvPr/>
          </p:nvSpPr>
          <p:spPr>
            <a:xfrm>
              <a:off x="4076328" y="5903561"/>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p:cNvSpPr/>
            <p:nvPr/>
          </p:nvSpPr>
          <p:spPr>
            <a:xfrm>
              <a:off x="4228728" y="4165848"/>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Oval 22"/>
            <p:cNvSpPr/>
            <p:nvPr/>
          </p:nvSpPr>
          <p:spPr>
            <a:xfrm>
              <a:off x="4572000" y="3789040"/>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Oval 23"/>
            <p:cNvSpPr/>
            <p:nvPr/>
          </p:nvSpPr>
          <p:spPr>
            <a:xfrm>
              <a:off x="4644008" y="5327497"/>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p:cNvSpPr/>
            <p:nvPr/>
          </p:nvSpPr>
          <p:spPr>
            <a:xfrm>
              <a:off x="5148064" y="5615529"/>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Oval 25"/>
            <p:cNvSpPr/>
            <p:nvPr/>
          </p:nvSpPr>
          <p:spPr>
            <a:xfrm>
              <a:off x="4838328" y="5949280"/>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Oval 26"/>
            <p:cNvSpPr/>
            <p:nvPr/>
          </p:nvSpPr>
          <p:spPr>
            <a:xfrm>
              <a:off x="4990728" y="5589240"/>
              <a:ext cx="72008"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6" name="Straight Connector 5"/>
            <p:cNvCxnSpPr/>
            <p:nvPr/>
          </p:nvCxnSpPr>
          <p:spPr>
            <a:xfrm flipV="1">
              <a:off x="5616116" y="3906767"/>
              <a:ext cx="1764196" cy="259081"/>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p:cNvCxnSpPr/>
            <p:nvPr/>
          </p:nvCxnSpPr>
          <p:spPr>
            <a:xfrm flipH="1">
              <a:off x="5220696" y="3906767"/>
              <a:ext cx="2159616" cy="1682473"/>
            </a:xfrm>
            <a:prstGeom prst="line">
              <a:avLst/>
            </a:prstGeom>
          </p:spPr>
          <p:style>
            <a:lnRef idx="2">
              <a:schemeClr val="dk1"/>
            </a:lnRef>
            <a:fillRef idx="0">
              <a:schemeClr val="dk1"/>
            </a:fillRef>
            <a:effectRef idx="1">
              <a:schemeClr val="dk1"/>
            </a:effectRef>
            <a:fontRef idx="minor">
              <a:schemeClr val="tx1"/>
            </a:fontRef>
          </p:style>
        </p:cxnSp>
        <p:sp>
          <p:nvSpPr>
            <p:cNvPr id="29" name="TextBox 28"/>
            <p:cNvSpPr txBox="1"/>
            <p:nvPr/>
          </p:nvSpPr>
          <p:spPr>
            <a:xfrm>
              <a:off x="6535657" y="3297178"/>
              <a:ext cx="2608343" cy="707886"/>
            </a:xfrm>
            <a:prstGeom prst="rect">
              <a:avLst/>
            </a:prstGeom>
            <a:noFill/>
          </p:spPr>
          <p:txBody>
            <a:bodyPr wrap="none" rtlCol="0">
              <a:spAutoFit/>
            </a:bodyPr>
            <a:lstStyle/>
            <a:p>
              <a:r>
                <a:rPr lang="en-US" sz="2000" b="1" dirty="0"/>
                <a:t>Mobile, </a:t>
              </a:r>
              <a:r>
                <a:rPr lang="en-US" sz="2000" b="1" dirty="0" err="1"/>
                <a:t>delocalised</a:t>
              </a:r>
              <a:r>
                <a:rPr lang="en-US" sz="2000" b="1" dirty="0"/>
                <a:t> </a:t>
              </a:r>
            </a:p>
            <a:p>
              <a:r>
                <a:rPr lang="en-US" sz="2000" b="1" dirty="0"/>
                <a:t>valence electrons</a:t>
              </a:r>
              <a:endParaRPr lang="en-AU" sz="2000" b="1" dirty="0"/>
            </a:p>
          </p:txBody>
        </p:sp>
        <p:cxnSp>
          <p:nvCxnSpPr>
            <p:cNvPr id="33" name="Straight Connector 32"/>
            <p:cNvCxnSpPr/>
            <p:nvPr/>
          </p:nvCxnSpPr>
          <p:spPr>
            <a:xfrm flipV="1">
              <a:off x="1979712" y="4318248"/>
              <a:ext cx="1764196" cy="259081"/>
            </a:xfrm>
            <a:prstGeom prst="line">
              <a:avLst/>
            </a:prstGeom>
          </p:spPr>
          <p:style>
            <a:lnRef idx="2">
              <a:schemeClr val="dk1"/>
            </a:lnRef>
            <a:fillRef idx="0">
              <a:schemeClr val="dk1"/>
            </a:fillRef>
            <a:effectRef idx="1">
              <a:schemeClr val="dk1"/>
            </a:effectRef>
            <a:fontRef idx="minor">
              <a:schemeClr val="tx1"/>
            </a:fontRef>
          </p:style>
        </p:cxnSp>
        <p:cxnSp>
          <p:nvCxnSpPr>
            <p:cNvPr id="31" name="Straight Connector 30"/>
            <p:cNvCxnSpPr/>
            <p:nvPr/>
          </p:nvCxnSpPr>
          <p:spPr>
            <a:xfrm>
              <a:off x="1979712" y="4577329"/>
              <a:ext cx="1368152" cy="1129638"/>
            </a:xfrm>
            <a:prstGeom prst="line">
              <a:avLst/>
            </a:prstGeom>
          </p:spPr>
          <p:style>
            <a:lnRef idx="2">
              <a:schemeClr val="dk1"/>
            </a:lnRef>
            <a:fillRef idx="0">
              <a:schemeClr val="dk1"/>
            </a:fillRef>
            <a:effectRef idx="1">
              <a:schemeClr val="dk1"/>
            </a:effectRef>
            <a:fontRef idx="minor">
              <a:schemeClr val="tx1"/>
            </a:fontRef>
          </p:style>
        </p:cxnSp>
        <p:sp>
          <p:nvSpPr>
            <p:cNvPr id="36" name="TextBox 35"/>
            <p:cNvSpPr txBox="1"/>
            <p:nvPr/>
          </p:nvSpPr>
          <p:spPr>
            <a:xfrm>
              <a:off x="655640" y="4111173"/>
              <a:ext cx="1900136" cy="707886"/>
            </a:xfrm>
            <a:prstGeom prst="rect">
              <a:avLst/>
            </a:prstGeom>
            <a:noFill/>
          </p:spPr>
          <p:txBody>
            <a:bodyPr wrap="none" rtlCol="0">
              <a:spAutoFit/>
            </a:bodyPr>
            <a:lstStyle/>
            <a:p>
              <a:r>
                <a:rPr lang="en-US" sz="2000" b="1" dirty="0"/>
                <a:t>Positive metal</a:t>
              </a:r>
            </a:p>
            <a:p>
              <a:r>
                <a:rPr lang="en-US" sz="2000" b="1" dirty="0"/>
                <a:t>nuclei</a:t>
              </a:r>
              <a:endParaRPr lang="en-AU" sz="2000" b="1" dirty="0"/>
            </a:p>
          </p:txBody>
        </p:sp>
      </p:grpSp>
    </p:spTree>
    <p:extLst>
      <p:ext uri="{BB962C8B-B14F-4D97-AF65-F5344CB8AC3E}">
        <p14:creationId xmlns:p14="http://schemas.microsoft.com/office/powerpoint/2010/main" val="336066485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048"/>
                                        </p:tgtEl>
                                        <p:attrNameLst>
                                          <p:attrName>style.visibility</p:attrName>
                                        </p:attrNameLst>
                                      </p:cBhvr>
                                      <p:to>
                                        <p:strVal val="visible"/>
                                      </p:to>
                                    </p:set>
                                    <p:animEffect transition="in" filter="barn(inVertical)">
                                      <p:cBhvr>
                                        <p:cTn id="12" dur="500"/>
                                        <p:tgtEl>
                                          <p:spTgt spid="20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6858000"/>
          </a:xfrm>
        </p:spPr>
        <p:txBody>
          <a:bodyPr>
            <a:normAutofit/>
          </a:bodyPr>
          <a:lstStyle/>
          <a:p>
            <a:pPr>
              <a:buClr>
                <a:srgbClr val="AE13DF"/>
              </a:buClr>
            </a:pPr>
            <a:r>
              <a:rPr lang="en-AU" sz="2800" b="1" u="sng" dirty="0">
                <a:solidFill>
                  <a:schemeClr val="tx1"/>
                </a:solidFill>
              </a:rPr>
              <a:t>Pure substances </a:t>
            </a:r>
          </a:p>
          <a:p>
            <a:pPr marL="457200" indent="-457200">
              <a:buClr>
                <a:srgbClr val="AE13DF"/>
              </a:buClr>
              <a:buFont typeface="Arial" panose="020B0604020202020204" pitchFamily="34" charset="0"/>
              <a:buChar char="•"/>
            </a:pPr>
            <a:r>
              <a:rPr lang="en-AU" sz="2800" b="1" dirty="0">
                <a:solidFill>
                  <a:schemeClr val="tx1"/>
                </a:solidFill>
              </a:rPr>
              <a:t>Have a constant composition. </a:t>
            </a:r>
          </a:p>
          <a:p>
            <a:pPr marL="457200" indent="-457200">
              <a:buClr>
                <a:srgbClr val="AE13DF"/>
              </a:buClr>
              <a:buFont typeface="Arial" panose="020B0604020202020204" pitchFamily="34" charset="0"/>
              <a:buChar char="•"/>
            </a:pPr>
            <a:r>
              <a:rPr lang="en-AU" sz="2800" b="1" dirty="0">
                <a:solidFill>
                  <a:schemeClr val="tx1"/>
                </a:solidFill>
              </a:rPr>
              <a:t>Physical and chemical properties are fixed.</a:t>
            </a:r>
          </a:p>
          <a:p>
            <a:pPr marL="457200" indent="-457200">
              <a:buClr>
                <a:srgbClr val="AE13DF"/>
              </a:buClr>
              <a:buFont typeface="Arial" panose="020B0604020202020204" pitchFamily="34" charset="0"/>
              <a:buChar char="•"/>
            </a:pPr>
            <a:r>
              <a:rPr lang="en-AU" sz="2800" b="1" dirty="0">
                <a:solidFill>
                  <a:schemeClr val="tx1"/>
                </a:solidFill>
              </a:rPr>
              <a:t>Separated by chemical means not physical means. </a:t>
            </a:r>
          </a:p>
          <a:p>
            <a:pPr>
              <a:buClr>
                <a:srgbClr val="AE13DF"/>
              </a:buClr>
            </a:pPr>
            <a:endParaRPr lang="en-AU" sz="2800" b="1" dirty="0">
              <a:solidFill>
                <a:schemeClr val="tx1"/>
              </a:solidFill>
            </a:endParaRPr>
          </a:p>
          <a:p>
            <a:pPr>
              <a:buClr>
                <a:srgbClr val="AE13DF"/>
              </a:buClr>
            </a:pPr>
            <a:r>
              <a:rPr lang="en-AU" sz="2800" b="1" dirty="0">
                <a:solidFill>
                  <a:schemeClr val="tx1"/>
                </a:solidFill>
              </a:rPr>
              <a:t>Two types:</a:t>
            </a: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Elements – made up of one type of atom </a:t>
            </a:r>
            <a:r>
              <a:rPr lang="en-AU" sz="2800" b="1" dirty="0" err="1">
                <a:solidFill>
                  <a:schemeClr val="tx1"/>
                </a:solidFill>
              </a:rPr>
              <a:t>eg</a:t>
            </a:r>
            <a:r>
              <a:rPr lang="en-AU" sz="2800" b="1" dirty="0">
                <a:solidFill>
                  <a:schemeClr val="tx1"/>
                </a:solidFill>
              </a:rPr>
              <a:t> Zn, N</a:t>
            </a:r>
            <a:r>
              <a:rPr lang="en-AU" sz="2800" b="1" baseline="-25000" dirty="0">
                <a:solidFill>
                  <a:schemeClr val="tx1"/>
                </a:solidFill>
              </a:rPr>
              <a:t>2</a:t>
            </a:r>
            <a:r>
              <a:rPr lang="en-AU" sz="2800" b="1" dirty="0">
                <a:solidFill>
                  <a:schemeClr val="tx1"/>
                </a:solidFill>
              </a:rPr>
              <a:t>, Kr, S</a:t>
            </a:r>
            <a:r>
              <a:rPr lang="en-AU" sz="2800" b="1" baseline="-25000" dirty="0">
                <a:solidFill>
                  <a:schemeClr val="tx1"/>
                </a:solidFill>
              </a:rPr>
              <a:t>8</a:t>
            </a:r>
            <a:r>
              <a:rPr lang="en-AU" sz="2800" b="1" dirty="0">
                <a:solidFill>
                  <a:schemeClr val="tx1"/>
                </a:solidFill>
              </a:rPr>
              <a:t>, </a:t>
            </a:r>
            <a:r>
              <a:rPr lang="en-AU" sz="2800" b="1" dirty="0" err="1">
                <a:solidFill>
                  <a:schemeClr val="tx1"/>
                </a:solidFill>
              </a:rPr>
              <a:t>etc</a:t>
            </a:r>
            <a:endParaRPr lang="en-AU" sz="2800" b="1" dirty="0">
              <a:solidFill>
                <a:schemeClr val="tx1"/>
              </a:solidFill>
            </a:endParaRP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Compounds – made up of two or more atoms chemically combined </a:t>
            </a:r>
            <a:r>
              <a:rPr lang="en-AU" sz="2800" b="1" dirty="0" err="1">
                <a:solidFill>
                  <a:schemeClr val="tx1"/>
                </a:solidFill>
              </a:rPr>
              <a:t>eg</a:t>
            </a:r>
            <a:r>
              <a:rPr lang="en-AU" sz="2800" b="1" dirty="0">
                <a:solidFill>
                  <a:schemeClr val="tx1"/>
                </a:solidFill>
              </a:rPr>
              <a:t> H</a:t>
            </a:r>
            <a:r>
              <a:rPr lang="en-AU" sz="2800" b="1" baseline="-25000" dirty="0">
                <a:solidFill>
                  <a:schemeClr val="tx1"/>
                </a:solidFill>
              </a:rPr>
              <a:t>2</a:t>
            </a:r>
            <a:r>
              <a:rPr lang="en-AU" sz="2800" b="1" dirty="0">
                <a:solidFill>
                  <a:schemeClr val="tx1"/>
                </a:solidFill>
              </a:rPr>
              <a:t>O, AgNO</a:t>
            </a:r>
            <a:r>
              <a:rPr lang="en-AU" sz="2800" b="1" baseline="-25000" dirty="0">
                <a:solidFill>
                  <a:schemeClr val="tx1"/>
                </a:solidFill>
              </a:rPr>
              <a:t>3</a:t>
            </a:r>
            <a:r>
              <a:rPr lang="en-AU" sz="2800" b="1" dirty="0">
                <a:solidFill>
                  <a:schemeClr val="tx1"/>
                </a:solidFill>
              </a:rPr>
              <a:t>, SiO</a:t>
            </a:r>
            <a:r>
              <a:rPr lang="en-AU" sz="2800" b="1" baseline="-25000" dirty="0">
                <a:solidFill>
                  <a:schemeClr val="tx1"/>
                </a:solidFill>
              </a:rPr>
              <a:t>2</a:t>
            </a:r>
            <a:r>
              <a:rPr lang="en-AU" sz="2800" b="1" dirty="0">
                <a:solidFill>
                  <a:schemeClr val="tx1"/>
                </a:solidFill>
              </a:rPr>
              <a:t>, </a:t>
            </a:r>
            <a:r>
              <a:rPr lang="en-AU" sz="2800" b="1" dirty="0" err="1">
                <a:solidFill>
                  <a:schemeClr val="tx1"/>
                </a:solidFill>
              </a:rPr>
              <a:t>etc</a:t>
            </a:r>
            <a:r>
              <a:rPr lang="en-AU" sz="2800" b="1" dirty="0">
                <a:solidFill>
                  <a:schemeClr val="tx1"/>
                </a:solidFill>
              </a:rPr>
              <a:t> </a:t>
            </a:r>
          </a:p>
          <a:p>
            <a:pPr marL="457200" indent="-457200">
              <a:buClr>
                <a:srgbClr val="AE13DF"/>
              </a:buClr>
              <a:buFont typeface="Arial" panose="020B0604020202020204" pitchFamily="34" charset="0"/>
              <a:buChar char="•"/>
            </a:pPr>
            <a:endParaRPr lang="en-AU" sz="2800" b="1" dirty="0">
              <a:solidFill>
                <a:schemeClr val="tx1"/>
              </a:solidFill>
            </a:endParaRP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Tree>
    <p:extLst>
      <p:ext uri="{BB962C8B-B14F-4D97-AF65-F5344CB8AC3E}">
        <p14:creationId xmlns:p14="http://schemas.microsoft.com/office/powerpoint/2010/main" val="642521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barn(inVertical)">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barn(inVertical)">
                                      <p:cBhvr>
                                        <p:cTn id="27" dur="500"/>
                                        <p:tgtEl>
                                          <p:spTgt spid="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7" end="7"/>
                                            </p:txEl>
                                          </p:spTgt>
                                        </p:tgtEl>
                                        <p:attrNameLst>
                                          <p:attrName>style.visibility</p:attrName>
                                        </p:attrNameLst>
                                      </p:cBhvr>
                                      <p:to>
                                        <p:strVal val="visible"/>
                                      </p:to>
                                    </p:set>
                                    <p:animEffect transition="in" filter="barn(inVertical)">
                                      <p:cBhvr>
                                        <p:cTn id="32" dur="500"/>
                                        <p:tgtEl>
                                          <p:spTgt spid="2">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animEffect transition="in" filter="barn(inVertical)">
                                      <p:cBhvr>
                                        <p:cTn id="37"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4000" cy="2462213"/>
          </a:xfrm>
          <a:prstGeom prst="rect">
            <a:avLst/>
          </a:prstGeom>
          <a:noFill/>
          <a:ln w="9525">
            <a:noFill/>
            <a:miter lim="800000"/>
            <a:headEnd/>
            <a:tailEnd/>
          </a:ln>
          <a:effectLst/>
        </p:spPr>
        <p:txBody>
          <a:bodyPr wrap="square">
            <a:spAutoFit/>
          </a:bodyPr>
          <a:lstStyle/>
          <a:p>
            <a:pPr marL="457200" indent="-457200">
              <a:lnSpc>
                <a:spcPct val="110000"/>
              </a:lnSpc>
              <a:buFontTx/>
              <a:buChar char="•"/>
            </a:pPr>
            <a:r>
              <a:rPr lang="en-US" sz="2800" b="1" dirty="0"/>
              <a:t>Metals have high melting and boiling points. This is due to the strong electrostatic attraction between the positive metal nuclei and the mobile valence electrons, which requires a lot of energy to overcome.</a:t>
            </a:r>
            <a:endParaRPr lang="en-US" sz="1400" b="1"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257"/>
          <a:stretch/>
        </p:blipFill>
        <p:spPr bwMode="auto">
          <a:xfrm>
            <a:off x="1187624" y="2331433"/>
            <a:ext cx="7560840" cy="44913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6793355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barn(inVertical)">
                                      <p:cBhvr>
                                        <p:cTn id="12"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4000" cy="1514261"/>
          </a:xfrm>
          <a:prstGeom prst="rect">
            <a:avLst/>
          </a:prstGeom>
          <a:noFill/>
          <a:ln w="9525">
            <a:noFill/>
            <a:miter lim="800000"/>
            <a:headEnd/>
            <a:tailEnd/>
          </a:ln>
          <a:effectLst/>
        </p:spPr>
        <p:txBody>
          <a:bodyPr wrap="square">
            <a:spAutoFit/>
          </a:bodyPr>
          <a:lstStyle/>
          <a:p>
            <a:pPr marL="457200" indent="-457200">
              <a:lnSpc>
                <a:spcPct val="110000"/>
              </a:lnSpc>
              <a:buFontTx/>
              <a:buChar char="•"/>
            </a:pPr>
            <a:r>
              <a:rPr lang="en-US" sz="2800" b="1" dirty="0"/>
              <a:t>Metals have a high </a:t>
            </a:r>
            <a:r>
              <a:rPr lang="en-US" sz="2800" b="1" dirty="0" err="1"/>
              <a:t>lustre</a:t>
            </a:r>
            <a:r>
              <a:rPr lang="en-US" sz="2800" b="1" dirty="0"/>
              <a:t> (</a:t>
            </a:r>
            <a:r>
              <a:rPr lang="en-US" sz="2800" b="1" dirty="0" err="1"/>
              <a:t>ie</a:t>
            </a:r>
            <a:r>
              <a:rPr lang="en-US" sz="2800" b="1" dirty="0"/>
              <a:t> are shiny) due to the interaction of the mobile valence electrons at their surface with incoming light.</a:t>
            </a:r>
            <a:endParaRPr lang="en-US" sz="1400" b="1"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565456"/>
            <a:ext cx="6566257" cy="37793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4248" y="4293096"/>
            <a:ext cx="2098923" cy="23987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6497845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barn(inVertical)">
                                      <p:cBhvr>
                                        <p:cTn id="12" dur="500"/>
                                        <p:tgtEl>
                                          <p:spTgt spid="512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5123"/>
                                        </p:tgtEl>
                                        <p:attrNameLst>
                                          <p:attrName>style.visibility</p:attrName>
                                        </p:attrNameLst>
                                      </p:cBhvr>
                                      <p:to>
                                        <p:strVal val="visible"/>
                                      </p:to>
                                    </p:set>
                                    <p:animEffect transition="in" filter="barn(inVertical)">
                                      <p:cBhvr>
                                        <p:cTn id="17" dur="500"/>
                                        <p:tgtEl>
                                          <p:spTgt spid="5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4000" cy="2462213"/>
          </a:xfrm>
          <a:prstGeom prst="rect">
            <a:avLst/>
          </a:prstGeom>
          <a:noFill/>
          <a:ln w="9525">
            <a:noFill/>
            <a:miter lim="800000"/>
            <a:headEnd/>
            <a:tailEnd/>
          </a:ln>
          <a:effectLst/>
        </p:spPr>
        <p:txBody>
          <a:bodyPr wrap="square">
            <a:spAutoFit/>
          </a:bodyPr>
          <a:lstStyle/>
          <a:p>
            <a:pPr marL="457200" indent="-457200">
              <a:lnSpc>
                <a:spcPct val="110000"/>
              </a:lnSpc>
              <a:buFontTx/>
              <a:buChar char="•"/>
            </a:pPr>
            <a:r>
              <a:rPr lang="en-US" sz="2800" b="1" dirty="0"/>
              <a:t>Metals tend to be strong, hard solids due to the strong electrostatic attraction between the positive metal nuclei and the mobile valence electrons. They are also dense solids due to the tightly packed arrangement of the atoms.</a:t>
            </a:r>
            <a:endParaRPr lang="en-US" sz="1400" b="1"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93" y="2780929"/>
            <a:ext cx="3756479" cy="26712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5089" y="4005064"/>
            <a:ext cx="3031167" cy="21597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256" y="3521927"/>
            <a:ext cx="2267744" cy="33360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220261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146"/>
                                        </p:tgtEl>
                                        <p:attrNameLst>
                                          <p:attrName>style.visibility</p:attrName>
                                        </p:attrNameLst>
                                      </p:cBhvr>
                                      <p:to>
                                        <p:strVal val="visible"/>
                                      </p:to>
                                    </p:set>
                                    <p:animEffect transition="in" filter="barn(inVertical)">
                                      <p:cBhvr>
                                        <p:cTn id="12" dur="500"/>
                                        <p:tgtEl>
                                          <p:spTgt spid="614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147"/>
                                        </p:tgtEl>
                                        <p:attrNameLst>
                                          <p:attrName>style.visibility</p:attrName>
                                        </p:attrNameLst>
                                      </p:cBhvr>
                                      <p:to>
                                        <p:strVal val="visible"/>
                                      </p:to>
                                    </p:set>
                                    <p:animEffect transition="in" filter="barn(inVertical)">
                                      <p:cBhvr>
                                        <p:cTn id="17" dur="500"/>
                                        <p:tgtEl>
                                          <p:spTgt spid="614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6148"/>
                                        </p:tgtEl>
                                        <p:attrNameLst>
                                          <p:attrName>style.visibility</p:attrName>
                                        </p:attrNameLst>
                                      </p:cBhvr>
                                      <p:to>
                                        <p:strVal val="visible"/>
                                      </p:to>
                                    </p:set>
                                    <p:animEffect transition="in" filter="barn(inVertical)">
                                      <p:cBhvr>
                                        <p:cTn id="22" dur="500"/>
                                        <p:tgtEl>
                                          <p:spTgt spid="6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4000" cy="1514261"/>
          </a:xfrm>
          <a:prstGeom prst="rect">
            <a:avLst/>
          </a:prstGeom>
          <a:noFill/>
          <a:ln w="9525">
            <a:noFill/>
            <a:miter lim="800000"/>
            <a:headEnd/>
            <a:tailEnd/>
          </a:ln>
          <a:effectLst/>
        </p:spPr>
        <p:txBody>
          <a:bodyPr wrap="square">
            <a:spAutoFit/>
          </a:bodyPr>
          <a:lstStyle/>
          <a:p>
            <a:pPr marL="457200" indent="-457200">
              <a:lnSpc>
                <a:spcPct val="110000"/>
              </a:lnSpc>
              <a:buFontTx/>
              <a:buChar char="•"/>
            </a:pPr>
            <a:r>
              <a:rPr lang="en-US" sz="2800" b="1" dirty="0"/>
              <a:t>Examples of substances that possess metallic bonding include titanium, zinc, </a:t>
            </a:r>
            <a:r>
              <a:rPr lang="en-US" sz="2800" b="1" dirty="0" err="1"/>
              <a:t>aluminium</a:t>
            </a:r>
            <a:r>
              <a:rPr lang="en-US" sz="2800" b="1" dirty="0"/>
              <a:t>, calcium and mercury.</a:t>
            </a:r>
            <a:endParaRPr lang="en-US" sz="1400" b="1" dirty="0"/>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5536" y="1772816"/>
            <a:ext cx="3284577" cy="21586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9912" y="2588263"/>
            <a:ext cx="2736304" cy="18224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5246" y="1937371"/>
            <a:ext cx="2381250" cy="156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198" y="4149080"/>
            <a:ext cx="2746095" cy="2394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4355976" y="5229200"/>
            <a:ext cx="4320480" cy="954107"/>
          </a:xfrm>
          <a:prstGeom prst="rect">
            <a:avLst/>
          </a:prstGeom>
          <a:noFill/>
        </p:spPr>
        <p:txBody>
          <a:bodyPr wrap="square" rtlCol="0">
            <a:spAutoFit/>
          </a:bodyPr>
          <a:lstStyle/>
          <a:p>
            <a:r>
              <a:rPr lang="en-US" sz="2800" b="1" dirty="0">
                <a:solidFill>
                  <a:schemeClr val="accent3">
                    <a:lumMod val="50000"/>
                  </a:schemeClr>
                </a:solidFill>
              </a:rPr>
              <a:t>Nelson Question Set 3.2 p167</a:t>
            </a:r>
            <a:endParaRPr lang="en-AU" sz="2800" b="1" dirty="0">
              <a:solidFill>
                <a:schemeClr val="accent3">
                  <a:lumMod val="50000"/>
                </a:schemeClr>
              </a:solidFill>
            </a:endParaRPr>
          </a:p>
        </p:txBody>
      </p:sp>
    </p:spTree>
    <p:extLst>
      <p:ext uri="{BB962C8B-B14F-4D97-AF65-F5344CB8AC3E}">
        <p14:creationId xmlns:p14="http://schemas.microsoft.com/office/powerpoint/2010/main" val="260458295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Effect transition="in" filter="barn(inVertical)">
                                      <p:cBhvr>
                                        <p:cTn id="12" dur="500"/>
                                        <p:tgtEl>
                                          <p:spTgt spid="307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075"/>
                                        </p:tgtEl>
                                        <p:attrNameLst>
                                          <p:attrName>style.visibility</p:attrName>
                                        </p:attrNameLst>
                                      </p:cBhvr>
                                      <p:to>
                                        <p:strVal val="visible"/>
                                      </p:to>
                                    </p:set>
                                    <p:animEffect transition="in" filter="barn(inVertical)">
                                      <p:cBhvr>
                                        <p:cTn id="17" dur="500"/>
                                        <p:tgtEl>
                                          <p:spTgt spid="307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076"/>
                                        </p:tgtEl>
                                        <p:attrNameLst>
                                          <p:attrName>style.visibility</p:attrName>
                                        </p:attrNameLst>
                                      </p:cBhvr>
                                      <p:to>
                                        <p:strVal val="visible"/>
                                      </p:to>
                                    </p:set>
                                    <p:animEffect transition="in" filter="barn(inVertical)">
                                      <p:cBhvr>
                                        <p:cTn id="22" dur="500"/>
                                        <p:tgtEl>
                                          <p:spTgt spid="307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077"/>
                                        </p:tgtEl>
                                        <p:attrNameLst>
                                          <p:attrName>style.visibility</p:attrName>
                                        </p:attrNameLst>
                                      </p:cBhvr>
                                      <p:to>
                                        <p:strVal val="visible"/>
                                      </p:to>
                                    </p:set>
                                    <p:animEffect transition="in" filter="barn(inVertical)">
                                      <p:cBhvr>
                                        <p:cTn id="27" dur="500"/>
                                        <p:tgtEl>
                                          <p:spTgt spid="3077"/>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barn(inVertical)">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2051720" y="44624"/>
            <a:ext cx="5166828" cy="923330"/>
          </a:xfrm>
          <a:prstGeom prst="rect">
            <a:avLst/>
          </a:prstGeom>
          <a:noFill/>
          <a:ln w="9525">
            <a:noFill/>
            <a:miter lim="800000"/>
            <a:headEnd/>
            <a:tailEnd/>
          </a:ln>
          <a:effectLst/>
        </p:spPr>
        <p:txBody>
          <a:bodyPr wrap="squar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sz="5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IONIC Bonding</a:t>
            </a:r>
          </a:p>
        </p:txBody>
      </p:sp>
      <p:sp>
        <p:nvSpPr>
          <p:cNvPr id="31747" name="Text Box 3"/>
          <p:cNvSpPr txBox="1">
            <a:spLocks noChangeArrowheads="1"/>
          </p:cNvSpPr>
          <p:nvPr/>
        </p:nvSpPr>
        <p:spPr bwMode="auto">
          <a:xfrm>
            <a:off x="198724" y="1340768"/>
            <a:ext cx="8837772" cy="4832092"/>
          </a:xfrm>
          <a:prstGeom prst="rect">
            <a:avLst/>
          </a:prstGeom>
          <a:noFill/>
          <a:ln w="9525">
            <a:noFill/>
            <a:miter lim="800000"/>
            <a:headEnd/>
            <a:tailEnd/>
          </a:ln>
          <a:effectLst/>
        </p:spPr>
        <p:txBody>
          <a:bodyPr wrap="square">
            <a:spAutoFit/>
          </a:bodyPr>
          <a:lstStyle/>
          <a:p>
            <a:pPr algn="l"/>
            <a:r>
              <a:rPr lang="en-US" sz="2800" b="1" dirty="0"/>
              <a:t>When neutral atoms form ions, they gain or lose electrons to fill their outer shell.</a:t>
            </a:r>
          </a:p>
          <a:p>
            <a:pPr algn="l"/>
            <a:endParaRPr lang="en-US" sz="2800" b="1" dirty="0"/>
          </a:p>
          <a:p>
            <a:pPr algn="l"/>
            <a:r>
              <a:rPr lang="en-US" sz="2800" b="1" dirty="0" err="1"/>
              <a:t>eg</a:t>
            </a:r>
            <a:r>
              <a:rPr lang="en-US" sz="2800" b="1" dirty="0"/>
              <a:t> sodium atom – electron configuration is 2,8,1 so it gives up one electron to have a full valence shell, forming a Na</a:t>
            </a:r>
            <a:r>
              <a:rPr lang="en-US" sz="2800" b="1" baseline="30000" dirty="0"/>
              <a:t>+</a:t>
            </a:r>
            <a:r>
              <a:rPr lang="en-US" sz="2800" b="1" dirty="0"/>
              <a:t> ion (2,8).</a:t>
            </a:r>
          </a:p>
          <a:p>
            <a:pPr algn="l"/>
            <a:endParaRPr lang="en-US" sz="2800" b="1" dirty="0"/>
          </a:p>
          <a:p>
            <a:r>
              <a:rPr lang="en-US" sz="2800" b="1" dirty="0"/>
              <a:t>sulfur atom – electron configuration is 2,8,6 so it gains two electrons to have a full valence shell, forming a S</a:t>
            </a:r>
            <a:r>
              <a:rPr lang="en-US" sz="2800" b="1" baseline="30000" dirty="0"/>
              <a:t>2</a:t>
            </a:r>
            <a:r>
              <a:rPr lang="en-US" sz="2800" b="1" baseline="30000" dirty="0">
                <a:cs typeface="Arial"/>
              </a:rPr>
              <a:t>−</a:t>
            </a:r>
            <a:r>
              <a:rPr lang="en-US" sz="2800" b="1" dirty="0"/>
              <a:t> ion (2,8,8).</a:t>
            </a:r>
          </a:p>
          <a:p>
            <a:pPr algn="l"/>
            <a:endParaRPr lang="en-US" sz="2800" b="1" dirty="0"/>
          </a:p>
        </p:txBody>
      </p:sp>
    </p:spTree>
    <p:extLst>
      <p:ext uri="{BB962C8B-B14F-4D97-AF65-F5344CB8AC3E}">
        <p14:creationId xmlns:p14="http://schemas.microsoft.com/office/powerpoint/2010/main" val="330308791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gtEl>
                                        <p:attrNameLst>
                                          <p:attrName>style.visibility</p:attrName>
                                        </p:attrNameLst>
                                      </p:cBhvr>
                                      <p:to>
                                        <p:strVal val="visible"/>
                                      </p:to>
                                    </p:set>
                                    <p:animEffect transition="in" filter="barn(inVertical)">
                                      <p:cBhvr>
                                        <p:cTn id="7" dur="500"/>
                                        <p:tgtEl>
                                          <p:spTgt spid="31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 Box 3"/>
          <p:cNvSpPr txBox="1">
            <a:spLocks noChangeArrowheads="1"/>
          </p:cNvSpPr>
          <p:nvPr/>
        </p:nvSpPr>
        <p:spPr bwMode="auto">
          <a:xfrm>
            <a:off x="207325" y="188640"/>
            <a:ext cx="8550275" cy="2419124"/>
          </a:xfrm>
          <a:prstGeom prst="rect">
            <a:avLst/>
          </a:prstGeom>
          <a:noFill/>
          <a:ln w="9525">
            <a:noFill/>
            <a:miter lim="800000"/>
            <a:headEnd/>
            <a:tailEnd/>
          </a:ln>
          <a:effectLst/>
        </p:spPr>
        <p:txBody>
          <a:bodyPr>
            <a:spAutoFit/>
          </a:bodyPr>
          <a:lstStyle/>
          <a:p>
            <a:pPr marL="457200" indent="-457200" algn="l"/>
            <a:r>
              <a:rPr lang="en-US" sz="2800" b="1" dirty="0">
                <a:latin typeface="+mj-lt"/>
              </a:rPr>
              <a:t>DESCRIPTION</a:t>
            </a:r>
            <a:endParaRPr lang="en-US" sz="2800" b="1" dirty="0">
              <a:solidFill>
                <a:srgbClr val="FF0000"/>
              </a:solidFill>
              <a:latin typeface="+mj-lt"/>
            </a:endParaRPr>
          </a:p>
          <a:p>
            <a:pPr marL="457200" indent="-457200" algn="l">
              <a:lnSpc>
                <a:spcPct val="110000"/>
              </a:lnSpc>
              <a:buFontTx/>
              <a:buChar char="•"/>
            </a:pPr>
            <a:r>
              <a:rPr lang="en-US" sz="2800" b="1" dirty="0">
                <a:latin typeface="+mj-lt"/>
              </a:rPr>
              <a:t>Ionic bonding is the strong electrostatic attraction between the positive </a:t>
            </a:r>
            <a:r>
              <a:rPr lang="en-US" sz="2800" b="1" dirty="0" err="1">
                <a:latin typeface="+mj-lt"/>
              </a:rPr>
              <a:t>cations</a:t>
            </a:r>
            <a:r>
              <a:rPr lang="en-US" sz="2800" b="1" dirty="0">
                <a:latin typeface="+mj-lt"/>
              </a:rPr>
              <a:t> and negative anions in an ordered, three dimensional lattice.</a:t>
            </a:r>
          </a:p>
        </p:txBody>
      </p:sp>
      <p:pic>
        <p:nvPicPr>
          <p:cNvPr id="7170"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2699792" y="2956360"/>
            <a:ext cx="3600400" cy="38575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498373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barn(inVertical)">
                                      <p:cBhvr>
                                        <p:cTn id="7" dur="500"/>
                                        <p:tgtEl>
                                          <p:spTgt spid="31747">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1747">
                                            <p:txEl>
                                              <p:pRg st="1" end="1"/>
                                            </p:txEl>
                                          </p:spTgt>
                                        </p:tgtEl>
                                        <p:attrNameLst>
                                          <p:attrName>style.visibility</p:attrName>
                                        </p:attrNameLst>
                                      </p:cBhvr>
                                      <p:to>
                                        <p:strVal val="visible"/>
                                      </p:to>
                                    </p:set>
                                    <p:animEffect transition="in" filter="barn(inVertical)">
                                      <p:cBhvr>
                                        <p:cTn id="10" dur="500"/>
                                        <p:tgtEl>
                                          <p:spTgt spid="3174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170"/>
                                        </p:tgtEl>
                                        <p:attrNameLst>
                                          <p:attrName>style.visibility</p:attrName>
                                        </p:attrNameLst>
                                      </p:cBhvr>
                                      <p:to>
                                        <p:strVal val="visible"/>
                                      </p:to>
                                    </p:set>
                                    <p:animEffect transition="in" filter="barn(inVertical)">
                                      <p:cBhvr>
                                        <p:cTn id="15"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sz="quarter" idx="13"/>
          </p:nvPr>
        </p:nvPicPr>
        <p:blipFill>
          <a:blip r:embed="rId2" cstate="print">
            <a:extLst>
              <a:ext uri="{28A0092B-C50C-407E-A947-70E740481C1C}">
                <a14:useLocalDpi xmlns:a14="http://schemas.microsoft.com/office/drawing/2010/main" val="0"/>
              </a:ext>
            </a:extLst>
          </a:blip>
          <a:srcRect/>
          <a:stretch>
            <a:fillRect/>
          </a:stretch>
        </p:blipFill>
        <p:spPr bwMode="auto">
          <a:xfrm>
            <a:off x="2355258" y="731838"/>
            <a:ext cx="3976284" cy="34750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itle 3"/>
          <p:cNvSpPr>
            <a:spLocks noGrp="1"/>
          </p:cNvSpPr>
          <p:nvPr>
            <p:ph type="title"/>
          </p:nvPr>
        </p:nvSpPr>
        <p:spPr/>
        <p:txBody>
          <a:bodyPr/>
          <a:lstStyle/>
          <a:p>
            <a:endParaRPr lang="en-AU"/>
          </a:p>
        </p:txBody>
      </p:sp>
    </p:spTree>
    <p:extLst>
      <p:ext uri="{BB962C8B-B14F-4D97-AF65-F5344CB8AC3E}">
        <p14:creationId xmlns:p14="http://schemas.microsoft.com/office/powerpoint/2010/main" val="795988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27384"/>
            <a:ext cx="9143999" cy="4552015"/>
          </a:xfrm>
          <a:prstGeom prst="rect">
            <a:avLst/>
          </a:prstGeom>
          <a:noFill/>
          <a:ln w="9525">
            <a:noFill/>
            <a:miter lim="800000"/>
            <a:headEnd/>
            <a:tailEnd/>
          </a:ln>
          <a:effectLst/>
        </p:spPr>
        <p:txBody>
          <a:bodyPr wrap="square">
            <a:spAutoFit/>
          </a:bodyPr>
          <a:lstStyle/>
          <a:p>
            <a:pPr marL="457200" indent="-457200" algn="l"/>
            <a:r>
              <a:rPr lang="en-US" sz="2800" b="1" dirty="0"/>
              <a:t>PROPERTIES</a:t>
            </a:r>
            <a:endParaRPr lang="en-US" sz="2800" b="1" dirty="0">
              <a:solidFill>
                <a:srgbClr val="FF0000"/>
              </a:solidFill>
            </a:endParaRPr>
          </a:p>
          <a:p>
            <a:pPr marL="457200" indent="-457200" algn="l">
              <a:lnSpc>
                <a:spcPct val="110000"/>
              </a:lnSpc>
              <a:buFontTx/>
              <a:buChar char="•"/>
            </a:pPr>
            <a:r>
              <a:rPr lang="en-US" sz="2800" b="1" dirty="0"/>
              <a:t>Ionic solids do not conduct electricity. This is due to the fact that the ions (charged particles) are not mobile as they held in fixed positions in a lattice. </a:t>
            </a:r>
          </a:p>
          <a:p>
            <a:pPr marL="457200" indent="-457200" algn="l">
              <a:lnSpc>
                <a:spcPct val="110000"/>
              </a:lnSpc>
              <a:buFontTx/>
              <a:buChar char="•"/>
            </a:pPr>
            <a:r>
              <a:rPr lang="en-US" sz="2800" b="1" dirty="0"/>
              <a:t>Ionic substances do conduct electricity when molten (liquid) and/or aqueous (</a:t>
            </a:r>
            <a:r>
              <a:rPr lang="en-US" sz="2800" b="1" dirty="0" err="1"/>
              <a:t>ie</a:t>
            </a:r>
            <a:r>
              <a:rPr lang="en-US" sz="2800" b="1" dirty="0"/>
              <a:t> a solution) as the ions separate from the lattice and become mobile.</a:t>
            </a:r>
          </a:p>
          <a:p>
            <a:pPr marL="457200" indent="-457200" algn="l">
              <a:lnSpc>
                <a:spcPct val="110000"/>
              </a:lnSpc>
              <a:buFontTx/>
              <a:buChar char="•"/>
            </a:pPr>
            <a:endParaRPr lang="en-US" sz="1400" b="1"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5438" y="4717415"/>
            <a:ext cx="3471347" cy="2088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188158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4"/>
                                        </p:tgtEl>
                                        <p:attrNameLst>
                                          <p:attrName>style.visibility</p:attrName>
                                        </p:attrNameLst>
                                      </p:cBhvr>
                                      <p:to>
                                        <p:strVal val="visible"/>
                                      </p:to>
                                    </p:set>
                                    <p:animEffect transition="in" filter="barn(inVertical)">
                                      <p:cBhvr>
                                        <p:cTn id="12"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4" name="Content Placeholder 3"/>
          <p:cNvPicPr>
            <a:picLocks noGrp="1" noChangeAspect="1" noChangeArrowheads="1"/>
          </p:cNvPicPr>
          <p:nvPr>
            <p:ph sz="quarter" idx="13"/>
          </p:nvPr>
        </p:nvPicPr>
        <p:blipFill rotWithShape="1">
          <a:blip r:embed="rId2">
            <a:extLst>
              <a:ext uri="{28A0092B-C50C-407E-A947-70E740481C1C}">
                <a14:useLocalDpi xmlns:a14="http://schemas.microsoft.com/office/drawing/2010/main" val="0"/>
              </a:ext>
            </a:extLst>
          </a:blip>
          <a:srcRect l="2223" t="3008" r="2420" b="3911"/>
          <a:stretch/>
        </p:blipFill>
        <p:spPr bwMode="auto">
          <a:xfrm>
            <a:off x="1970061" y="731838"/>
            <a:ext cx="4746677" cy="34750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0180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378876"/>
            <a:ext cx="9143999" cy="3410164"/>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Although ionic substances are hard (due to the strong electrostatic attraction between the oppositely charged ions), they are brittle (</a:t>
            </a:r>
            <a:r>
              <a:rPr lang="en-US" sz="2800" b="1" dirty="0" err="1"/>
              <a:t>ie</a:t>
            </a:r>
            <a:r>
              <a:rPr lang="en-US" sz="2800" b="1" dirty="0"/>
              <a:t> they shatter when hit). This is because when a force is applied, the ordered lattice is disrupted such that like charged ions move next to each other and repel one another, breaking the lattice apart.</a:t>
            </a:r>
            <a:endParaRPr lang="en-US" sz="1400" b="1"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032" y="4282606"/>
            <a:ext cx="8676456" cy="20267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6648732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barn(inVertical)">
                                      <p:cBhvr>
                                        <p:cTn id="1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6858000"/>
          </a:xfrm>
        </p:spPr>
        <p:txBody>
          <a:bodyPr>
            <a:normAutofit/>
          </a:bodyPr>
          <a:lstStyle/>
          <a:p>
            <a:pPr>
              <a:buClr>
                <a:srgbClr val="AE13DF"/>
              </a:buClr>
            </a:pPr>
            <a:r>
              <a:rPr lang="en-AU" sz="2800" b="1" u="sng" dirty="0">
                <a:solidFill>
                  <a:schemeClr val="tx1"/>
                </a:solidFill>
              </a:rPr>
              <a:t>Mixtures</a:t>
            </a:r>
            <a:r>
              <a:rPr lang="en-AU" sz="2800" b="1" dirty="0">
                <a:solidFill>
                  <a:schemeClr val="tx1"/>
                </a:solidFill>
              </a:rPr>
              <a:t> </a:t>
            </a:r>
          </a:p>
          <a:p>
            <a:pPr marL="457200" indent="-457200">
              <a:buClr>
                <a:srgbClr val="AE13DF"/>
              </a:buClr>
              <a:buFont typeface="Arial" panose="020B0604020202020204" pitchFamily="34" charset="0"/>
              <a:buChar char="•"/>
            </a:pPr>
            <a:r>
              <a:rPr lang="en-AU" sz="2800" b="1" dirty="0">
                <a:solidFill>
                  <a:schemeClr val="tx1"/>
                </a:solidFill>
              </a:rPr>
              <a:t>Two or more pure substances combined together.</a:t>
            </a:r>
          </a:p>
          <a:p>
            <a:pPr marL="457200" indent="-457200">
              <a:buClr>
                <a:srgbClr val="AE13DF"/>
              </a:buClr>
              <a:buFont typeface="Arial" panose="020B0604020202020204" pitchFamily="34" charset="0"/>
              <a:buChar char="•"/>
            </a:pPr>
            <a:r>
              <a:rPr lang="en-AU" sz="2800" b="1" dirty="0">
                <a:solidFill>
                  <a:schemeClr val="tx1"/>
                </a:solidFill>
              </a:rPr>
              <a:t>Physical and chemical properties vary by composition. </a:t>
            </a:r>
          </a:p>
          <a:p>
            <a:pPr marL="457200" indent="-457200">
              <a:buClr>
                <a:srgbClr val="AE13DF"/>
              </a:buClr>
              <a:buFont typeface="Arial" panose="020B0604020202020204" pitchFamily="34" charset="0"/>
              <a:buChar char="•"/>
            </a:pPr>
            <a:r>
              <a:rPr lang="en-AU" sz="2800" b="1" dirty="0">
                <a:solidFill>
                  <a:schemeClr val="tx1"/>
                </a:solidFill>
              </a:rPr>
              <a:t>Separated by physical means. </a:t>
            </a:r>
          </a:p>
          <a:p>
            <a:pPr>
              <a:buClr>
                <a:srgbClr val="AE13DF"/>
              </a:buClr>
            </a:pPr>
            <a:endParaRPr lang="en-AU" sz="2800" b="1" dirty="0">
              <a:solidFill>
                <a:schemeClr val="tx1"/>
              </a:solidFill>
            </a:endParaRPr>
          </a:p>
          <a:p>
            <a:pPr>
              <a:buClr>
                <a:srgbClr val="AE13DF"/>
              </a:buClr>
            </a:pPr>
            <a:r>
              <a:rPr lang="en-AU" sz="2800" b="1" dirty="0">
                <a:solidFill>
                  <a:schemeClr val="tx1"/>
                </a:solidFill>
              </a:rPr>
              <a:t>Two types:</a:t>
            </a: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Homogeneous – uniform in composition </a:t>
            </a:r>
            <a:r>
              <a:rPr lang="en-AU" sz="2800" b="1" dirty="0" err="1">
                <a:solidFill>
                  <a:schemeClr val="tx1"/>
                </a:solidFill>
              </a:rPr>
              <a:t>eg</a:t>
            </a:r>
            <a:r>
              <a:rPr lang="en-AU" sz="2800" b="1" dirty="0">
                <a:solidFill>
                  <a:schemeClr val="tx1"/>
                </a:solidFill>
              </a:rPr>
              <a:t> tap water, air, stainless steel, glass, soft drink etc.</a:t>
            </a: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Heterogeneous – variable in composition </a:t>
            </a:r>
            <a:r>
              <a:rPr lang="en-AU" sz="2800" b="1" dirty="0" err="1">
                <a:solidFill>
                  <a:schemeClr val="tx1"/>
                </a:solidFill>
              </a:rPr>
              <a:t>eg</a:t>
            </a:r>
            <a:r>
              <a:rPr lang="en-AU" sz="2800" b="1" dirty="0">
                <a:solidFill>
                  <a:schemeClr val="tx1"/>
                </a:solidFill>
              </a:rPr>
              <a:t> orange juice with pulp, wood, granite rock, soil, etc.</a:t>
            </a: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Tree>
    <p:extLst>
      <p:ext uri="{BB962C8B-B14F-4D97-AF65-F5344CB8AC3E}">
        <p14:creationId xmlns:p14="http://schemas.microsoft.com/office/powerpoint/2010/main" val="313021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barn(inVertical)">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barn(inVertical)">
                                      <p:cBhvr>
                                        <p:cTn id="27" dur="500"/>
                                        <p:tgtEl>
                                          <p:spTgt spid="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7" end="7"/>
                                            </p:txEl>
                                          </p:spTgt>
                                        </p:tgtEl>
                                        <p:attrNameLst>
                                          <p:attrName>style.visibility</p:attrName>
                                        </p:attrNameLst>
                                      </p:cBhvr>
                                      <p:to>
                                        <p:strVal val="visible"/>
                                      </p:to>
                                    </p:set>
                                    <p:animEffect transition="in" filter="barn(inVertical)">
                                      <p:cBhvr>
                                        <p:cTn id="32" dur="500"/>
                                        <p:tgtEl>
                                          <p:spTgt spid="2">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animEffect transition="in" filter="barn(inVertical)">
                                      <p:cBhvr>
                                        <p:cTn id="37"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378876"/>
            <a:ext cx="9143999" cy="2462213"/>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Ionic substances have relatively high melting and boiling points. This is due to the strong electrostatic attraction between the oppositely charged ions, which requires a lot of energy </a:t>
            </a:r>
            <a:r>
              <a:rPr lang="en-US" sz="2800" b="1"/>
              <a:t>to overcome.</a:t>
            </a:r>
            <a:endParaRPr lang="en-US" sz="1400" b="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4797" y="2852936"/>
            <a:ext cx="6477000" cy="260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239189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barn(inVertical)">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sz="quarter" idx="13"/>
          </p:nvPr>
        </p:nvSpPr>
        <p:spPr/>
        <p:txBody>
          <a:bodyPr/>
          <a:lstStyle/>
          <a:p>
            <a:r>
              <a:rPr lang="en-US" sz="2400" b="1" dirty="0"/>
              <a:t>Ionic substances are hard. This is due to the strong electrostatic attraction between the oppositely charged ions making it difficult to disrupt the lattice.</a:t>
            </a:r>
            <a:endParaRPr lang="en-US" sz="1200" b="1" dirty="0"/>
          </a:p>
          <a:p>
            <a:endParaRPr lang="en-AU" dirty="0"/>
          </a:p>
        </p:txBody>
      </p:sp>
    </p:spTree>
    <p:extLst>
      <p:ext uri="{BB962C8B-B14F-4D97-AF65-F5344CB8AC3E}">
        <p14:creationId xmlns:p14="http://schemas.microsoft.com/office/powerpoint/2010/main" val="23830677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3999" cy="1490536"/>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Examples of substances that display ionic bonding include sodium chloride, copper (II) sulfate and iron (III) oxide.</a:t>
            </a:r>
            <a:endParaRPr lang="en-US" sz="1400" b="1"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56792"/>
            <a:ext cx="5011403" cy="23042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4048" y="1124744"/>
            <a:ext cx="3241543" cy="24311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84168" y="3555901"/>
            <a:ext cx="2776235" cy="2082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 Box 3"/>
          <p:cNvSpPr txBox="1">
            <a:spLocks noChangeArrowheads="1"/>
          </p:cNvSpPr>
          <p:nvPr/>
        </p:nvSpPr>
        <p:spPr bwMode="auto">
          <a:xfrm>
            <a:off x="1" y="3933056"/>
            <a:ext cx="4860031" cy="2462213"/>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Remember that the formulae of ionic compounds can be determined from the charges on the ions.</a:t>
            </a:r>
            <a:endParaRPr lang="en-US" sz="1400" b="1" dirty="0"/>
          </a:p>
        </p:txBody>
      </p:sp>
      <p:sp>
        <p:nvSpPr>
          <p:cNvPr id="9" name="TextBox 8"/>
          <p:cNvSpPr txBox="1"/>
          <p:nvPr/>
        </p:nvSpPr>
        <p:spPr>
          <a:xfrm>
            <a:off x="4355976" y="5715253"/>
            <a:ext cx="4320480" cy="954107"/>
          </a:xfrm>
          <a:prstGeom prst="rect">
            <a:avLst/>
          </a:prstGeom>
          <a:noFill/>
        </p:spPr>
        <p:txBody>
          <a:bodyPr wrap="square" rtlCol="0">
            <a:spAutoFit/>
          </a:bodyPr>
          <a:lstStyle/>
          <a:p>
            <a:r>
              <a:rPr lang="en-US" sz="2800" b="1" dirty="0">
                <a:solidFill>
                  <a:schemeClr val="accent3">
                    <a:lumMod val="50000"/>
                  </a:schemeClr>
                </a:solidFill>
              </a:rPr>
              <a:t>Nelson Question Set 3.4 p177</a:t>
            </a:r>
            <a:endParaRPr lang="en-AU" sz="2800" b="1" dirty="0">
              <a:solidFill>
                <a:schemeClr val="accent3">
                  <a:lumMod val="50000"/>
                </a:schemeClr>
              </a:solidFill>
            </a:endParaRPr>
          </a:p>
        </p:txBody>
      </p:sp>
    </p:spTree>
    <p:extLst>
      <p:ext uri="{BB962C8B-B14F-4D97-AF65-F5344CB8AC3E}">
        <p14:creationId xmlns:p14="http://schemas.microsoft.com/office/powerpoint/2010/main" val="143949018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barn(inVertical)">
                                      <p:cBhvr>
                                        <p:cTn id="12" dur="500"/>
                                        <p:tgtEl>
                                          <p:spTgt spid="409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099"/>
                                        </p:tgtEl>
                                        <p:attrNameLst>
                                          <p:attrName>style.visibility</p:attrName>
                                        </p:attrNameLst>
                                      </p:cBhvr>
                                      <p:to>
                                        <p:strVal val="visible"/>
                                      </p:to>
                                    </p:set>
                                    <p:animEffect transition="in" filter="barn(inVertical)">
                                      <p:cBhvr>
                                        <p:cTn id="17" dur="500"/>
                                        <p:tgtEl>
                                          <p:spTgt spid="4099"/>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4100"/>
                                        </p:tgtEl>
                                        <p:attrNameLst>
                                          <p:attrName>style.visibility</p:attrName>
                                        </p:attrNameLst>
                                      </p:cBhvr>
                                      <p:to>
                                        <p:strVal val="visible"/>
                                      </p:to>
                                    </p:set>
                                    <p:animEffect transition="in" filter="barn(inVertical)">
                                      <p:cBhvr>
                                        <p:cTn id="22" dur="500"/>
                                        <p:tgtEl>
                                          <p:spTgt spid="410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inVertic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arn(inVertic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997352" y="35425"/>
            <a:ext cx="7535088" cy="646331"/>
          </a:xfrm>
          <a:prstGeom prst="rect">
            <a:avLst/>
          </a:prstGeom>
          <a:noFill/>
          <a:ln w="9525">
            <a:noFill/>
            <a:miter lim="800000"/>
            <a:headEnd/>
            <a:tailEnd/>
          </a:ln>
          <a:effectLst/>
        </p:spPr>
        <p:txBody>
          <a:bodyPr wrap="squar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sz="3600" b="1" cap="all" dirty="0">
                <a:ln w="0"/>
                <a:solidFill>
                  <a:schemeClr val="accent1">
                    <a:lumMod val="50000"/>
                  </a:schemeClr>
                </a:solidFill>
                <a:effectLst>
                  <a:reflection blurRad="12700" stA="50000" endPos="50000" dist="5000" dir="5400000" sy="-100000" rotWithShape="0"/>
                </a:effectLst>
              </a:rPr>
              <a:t>COVALENT Bonding</a:t>
            </a:r>
          </a:p>
        </p:txBody>
      </p:sp>
      <p:sp>
        <p:nvSpPr>
          <p:cNvPr id="31747" name="Text Box 3"/>
          <p:cNvSpPr txBox="1">
            <a:spLocks noChangeArrowheads="1"/>
          </p:cNvSpPr>
          <p:nvPr/>
        </p:nvSpPr>
        <p:spPr bwMode="auto">
          <a:xfrm>
            <a:off x="199793" y="681756"/>
            <a:ext cx="8550275" cy="2893100"/>
          </a:xfrm>
          <a:prstGeom prst="rect">
            <a:avLst/>
          </a:prstGeom>
          <a:noFill/>
          <a:ln w="9525">
            <a:noFill/>
            <a:miter lim="800000"/>
            <a:headEnd/>
            <a:tailEnd/>
          </a:ln>
          <a:effectLst/>
        </p:spPr>
        <p:txBody>
          <a:bodyPr>
            <a:spAutoFit/>
          </a:bodyPr>
          <a:lstStyle/>
          <a:p>
            <a:pPr marL="457200" indent="-457200" algn="l"/>
            <a:r>
              <a:rPr lang="en-US" sz="2800" b="1" dirty="0"/>
              <a:t>Description</a:t>
            </a:r>
            <a:endParaRPr lang="en-US" sz="2800" b="1" dirty="0">
              <a:solidFill>
                <a:srgbClr val="FF0000"/>
              </a:solidFill>
            </a:endParaRPr>
          </a:p>
          <a:p>
            <a:pPr marL="457200" indent="-457200" algn="l">
              <a:lnSpc>
                <a:spcPct val="110000"/>
              </a:lnSpc>
              <a:buFontTx/>
              <a:buChar char="•"/>
            </a:pPr>
            <a:r>
              <a:rPr lang="en-US" sz="2800" b="1" dirty="0"/>
              <a:t>Covalent bonding is due to the strong electrostatic attraction between the shared valence electrons and the positive nuclei of the atoms involved in the bond. This can occur to form molecules or networks.</a:t>
            </a:r>
          </a:p>
        </p:txBody>
      </p:sp>
    </p:spTree>
    <p:extLst>
      <p:ext uri="{BB962C8B-B14F-4D97-AF65-F5344CB8AC3E}">
        <p14:creationId xmlns:p14="http://schemas.microsoft.com/office/powerpoint/2010/main" val="94022218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gtEl>
                                        <p:attrNameLst>
                                          <p:attrName>style.visibility</p:attrName>
                                        </p:attrNameLst>
                                      </p:cBhvr>
                                      <p:to>
                                        <p:strVal val="visible"/>
                                      </p:to>
                                    </p:set>
                                    <p:animEffect transition="in" filter="barn(inVertical)">
                                      <p:cBhvr>
                                        <p:cTn id="7" dur="500"/>
                                        <p:tgtEl>
                                          <p:spTgt spid="31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2050" name="Picture 2"/>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683568" y="548680"/>
            <a:ext cx="3938357" cy="32006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0031" y="1124744"/>
            <a:ext cx="4011613" cy="200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60" y="4005064"/>
            <a:ext cx="4681537" cy="2043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87130" y="3524051"/>
            <a:ext cx="2157413" cy="2524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47194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 Box 3"/>
          <p:cNvSpPr txBox="1">
            <a:spLocks noChangeArrowheads="1"/>
          </p:cNvSpPr>
          <p:nvPr/>
        </p:nvSpPr>
        <p:spPr bwMode="auto">
          <a:xfrm>
            <a:off x="199793" y="116632"/>
            <a:ext cx="8550275" cy="1988237"/>
          </a:xfrm>
          <a:prstGeom prst="rect">
            <a:avLst/>
          </a:prstGeom>
          <a:noFill/>
          <a:ln w="9525">
            <a:noFill/>
            <a:miter lim="800000"/>
            <a:headEnd/>
            <a:tailEnd/>
          </a:ln>
          <a:effectLst/>
        </p:spPr>
        <p:txBody>
          <a:bodyPr>
            <a:spAutoFit/>
          </a:bodyPr>
          <a:lstStyle/>
          <a:p>
            <a:pPr marL="457200" indent="-457200" algn="l">
              <a:lnSpc>
                <a:spcPct val="110000"/>
              </a:lnSpc>
              <a:buFontTx/>
              <a:buChar char="•"/>
            </a:pPr>
            <a:r>
              <a:rPr lang="en-US" sz="2800" b="1" dirty="0"/>
              <a:t>The atoms involved in covalent bonds usually  share electrons to gain full valence shells.</a:t>
            </a:r>
          </a:p>
          <a:p>
            <a:pPr marL="457200" indent="-457200" algn="l">
              <a:lnSpc>
                <a:spcPct val="110000"/>
              </a:lnSpc>
              <a:buFontTx/>
              <a:buChar char="•"/>
            </a:pPr>
            <a:r>
              <a:rPr lang="en-US" sz="2800" b="1" dirty="0"/>
              <a:t>The electrons that are shared are fixed in place.</a:t>
            </a: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2420888"/>
            <a:ext cx="3544546" cy="32710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8948" y="2177970"/>
            <a:ext cx="3341120" cy="1928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9912" y="4305381"/>
            <a:ext cx="2376263" cy="2533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227736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gtEl>
                                        <p:attrNameLst>
                                          <p:attrName>style.visibility</p:attrName>
                                        </p:attrNameLst>
                                      </p:cBhvr>
                                      <p:to>
                                        <p:strVal val="visible"/>
                                      </p:to>
                                    </p:set>
                                    <p:animEffect transition="in" filter="barn(inVertical)">
                                      <p:cBhvr>
                                        <p:cTn id="7" dur="500"/>
                                        <p:tgtEl>
                                          <p:spTgt spid="3174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7"/>
                                        </p:tgtEl>
                                        <p:attrNameLst>
                                          <p:attrName>style.visibility</p:attrName>
                                        </p:attrNameLst>
                                      </p:cBhvr>
                                      <p:to>
                                        <p:strVal val="visible"/>
                                      </p:to>
                                    </p:set>
                                    <p:animEffect transition="in" filter="barn(inVertical)">
                                      <p:cBhvr>
                                        <p:cTn id="12" dur="500"/>
                                        <p:tgtEl>
                                          <p:spTgt spid="102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barn(inVertical)">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051"/>
                                        </p:tgtEl>
                                        <p:attrNameLst>
                                          <p:attrName>style.visibility</p:attrName>
                                        </p:attrNameLst>
                                      </p:cBhvr>
                                      <p:to>
                                        <p:strVal val="visible"/>
                                      </p:to>
                                    </p:set>
                                    <p:animEffect transition="in" filter="barn(inVertical)">
                                      <p:cBhvr>
                                        <p:cTn id="22"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27384"/>
            <a:ext cx="9143999" cy="5176802"/>
          </a:xfrm>
          <a:prstGeom prst="rect">
            <a:avLst/>
          </a:prstGeom>
          <a:noFill/>
          <a:ln w="9525">
            <a:noFill/>
            <a:miter lim="800000"/>
            <a:headEnd/>
            <a:tailEnd/>
          </a:ln>
          <a:effectLst/>
        </p:spPr>
        <p:txBody>
          <a:bodyPr wrap="square">
            <a:spAutoFit/>
          </a:bodyPr>
          <a:lstStyle/>
          <a:p>
            <a:pPr marL="457200" indent="-457200" algn="l"/>
            <a:endParaRPr lang="en-US" sz="2800" b="1" dirty="0"/>
          </a:p>
          <a:p>
            <a:pPr marL="457200" indent="-457200" algn="l"/>
            <a:endParaRPr lang="en-US" sz="2800" b="1" dirty="0"/>
          </a:p>
          <a:p>
            <a:pPr marL="457200" indent="-457200" algn="l"/>
            <a:r>
              <a:rPr lang="en-US" sz="2800" b="1" dirty="0"/>
              <a:t>PROPERTIES OF COVALENT MOLECULAR SUBSTANCES</a:t>
            </a:r>
            <a:endParaRPr lang="en-US" sz="2800" b="1" dirty="0">
              <a:solidFill>
                <a:srgbClr val="FF0000"/>
              </a:solidFill>
            </a:endParaRPr>
          </a:p>
          <a:p>
            <a:pPr marL="457200" indent="-457200" algn="l">
              <a:lnSpc>
                <a:spcPct val="110000"/>
              </a:lnSpc>
              <a:buFontTx/>
              <a:buChar char="•"/>
            </a:pPr>
            <a:r>
              <a:rPr lang="en-US" sz="2800" b="1" dirty="0"/>
              <a:t>Covalent molecular substances do not conduct electricity in any state. This is due to the fact that although they do possess charged particles (electrons) they are not mobile.</a:t>
            </a:r>
          </a:p>
          <a:p>
            <a:pPr marL="457200" indent="-457200" algn="l">
              <a:lnSpc>
                <a:spcPct val="110000"/>
              </a:lnSpc>
              <a:buFontTx/>
              <a:buChar char="•"/>
            </a:pPr>
            <a:r>
              <a:rPr lang="en-US" sz="2800" b="1" dirty="0"/>
              <a:t>They have low melting and boiling points due to the relatively weak forces between the molecules (</a:t>
            </a:r>
            <a:r>
              <a:rPr lang="en-US" sz="2800" b="1" dirty="0" err="1"/>
              <a:t>ie</a:t>
            </a:r>
            <a:r>
              <a:rPr lang="en-US" sz="2800" b="1" dirty="0"/>
              <a:t> intermolecular forces), which do not require a lot of energy </a:t>
            </a:r>
            <a:r>
              <a:rPr lang="en-US" sz="2800" b="1"/>
              <a:t>to overcome.</a:t>
            </a:r>
            <a:endParaRPr lang="en-US" sz="1400" b="1" dirty="0"/>
          </a:p>
        </p:txBody>
      </p:sp>
      <p:sp>
        <p:nvSpPr>
          <p:cNvPr id="4" name="Text Box 2"/>
          <p:cNvSpPr txBox="1">
            <a:spLocks noChangeArrowheads="1"/>
          </p:cNvSpPr>
          <p:nvPr/>
        </p:nvSpPr>
        <p:spPr bwMode="auto">
          <a:xfrm>
            <a:off x="1134828" y="35425"/>
            <a:ext cx="8261708" cy="646331"/>
          </a:xfrm>
          <a:prstGeom prst="rect">
            <a:avLst/>
          </a:prstGeom>
          <a:noFill/>
          <a:ln w="9525">
            <a:noFill/>
            <a:miter lim="800000"/>
            <a:headEnd/>
            <a:tailEnd/>
          </a:ln>
          <a:effectLst/>
        </p:spPr>
        <p:txBody>
          <a:bodyPr wrap="squar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sz="3600" b="1" cap="all" dirty="0">
                <a:ln w="0"/>
                <a:solidFill>
                  <a:schemeClr val="accent1">
                    <a:lumMod val="50000"/>
                  </a:schemeClr>
                </a:solidFill>
                <a:effectLst>
                  <a:reflection blurRad="12700" stA="50000" endPos="50000" dist="5000" dir="5400000" sy="-100000" rotWithShape="0"/>
                </a:effectLst>
              </a:rPr>
              <a:t>COVALENT Molecular SUBSTANCES</a:t>
            </a:r>
          </a:p>
        </p:txBody>
      </p:sp>
    </p:spTree>
    <p:extLst>
      <p:ext uri="{BB962C8B-B14F-4D97-AF65-F5344CB8AC3E}">
        <p14:creationId xmlns:p14="http://schemas.microsoft.com/office/powerpoint/2010/main" val="71529071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sz="quarter" idx="13"/>
          </p:nvPr>
        </p:nvSpPr>
        <p:spPr/>
        <p:txBody>
          <a:bodyPr/>
          <a:lstStyle/>
          <a:p>
            <a:endParaRPr lang="en-AU"/>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1899" y="1484784"/>
            <a:ext cx="5122703" cy="4185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91632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378876"/>
            <a:ext cx="9143999" cy="1514261"/>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Examples of substances that display covalent molecular bonding include carbon dioxide, methane and nitrogen gas.  </a:t>
            </a:r>
            <a:r>
              <a:rPr lang="en-US" sz="1400" b="1" dirty="0">
                <a:hlinkClick r:id="rId2"/>
              </a:rPr>
              <a:t>Liquid nitrogen</a:t>
            </a:r>
            <a:endParaRPr lang="en-US" sz="1400" b="1"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004" y="1893137"/>
            <a:ext cx="3014836" cy="21262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0152" y="1893137"/>
            <a:ext cx="2624550" cy="17518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l="17700" r="21433"/>
          <a:stretch/>
        </p:blipFill>
        <p:spPr bwMode="auto">
          <a:xfrm>
            <a:off x="3347864" y="3694546"/>
            <a:ext cx="3371372" cy="31188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5354743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barn(inVertical)">
                                      <p:cBhvr>
                                        <p:cTn id="12" dur="500"/>
                                        <p:tgtEl>
                                          <p:spTgt spid="512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5123"/>
                                        </p:tgtEl>
                                        <p:attrNameLst>
                                          <p:attrName>style.visibility</p:attrName>
                                        </p:attrNameLst>
                                      </p:cBhvr>
                                      <p:to>
                                        <p:strVal val="visible"/>
                                      </p:to>
                                    </p:set>
                                    <p:animEffect transition="in" filter="barn(inVertical)">
                                      <p:cBhvr>
                                        <p:cTn id="17" dur="500"/>
                                        <p:tgtEl>
                                          <p:spTgt spid="512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5124"/>
                                        </p:tgtEl>
                                        <p:attrNameLst>
                                          <p:attrName>style.visibility</p:attrName>
                                        </p:attrNameLst>
                                      </p:cBhvr>
                                      <p:to>
                                        <p:strVal val="visible"/>
                                      </p:to>
                                    </p:set>
                                    <p:animEffect transition="in" filter="barn(inVertical)">
                                      <p:cBhvr>
                                        <p:cTn id="22"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1134828" y="35425"/>
            <a:ext cx="8261708" cy="646331"/>
          </a:xfrm>
          <a:prstGeom prst="rect">
            <a:avLst/>
          </a:prstGeom>
          <a:noFill/>
          <a:ln w="9525">
            <a:noFill/>
            <a:miter lim="800000"/>
            <a:headEnd/>
            <a:tailEnd/>
          </a:ln>
          <a:effectLst/>
        </p:spPr>
        <p:txBody>
          <a:bodyPr wrap="square">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sz="3600" b="1" cap="all" dirty="0">
                <a:ln w="0"/>
                <a:solidFill>
                  <a:schemeClr val="accent1">
                    <a:lumMod val="50000"/>
                  </a:schemeClr>
                </a:solidFill>
                <a:effectLst>
                  <a:reflection blurRad="12700" stA="50000" endPos="50000" dist="5000" dir="5400000" sy="-100000" rotWithShape="0"/>
                </a:effectLst>
              </a:rPr>
              <a:t>COVALENT Network SUBSTANCES</a:t>
            </a:r>
          </a:p>
        </p:txBody>
      </p:sp>
      <p:sp>
        <p:nvSpPr>
          <p:cNvPr id="31747" name="Text Box 3"/>
          <p:cNvSpPr txBox="1">
            <a:spLocks noChangeArrowheads="1"/>
          </p:cNvSpPr>
          <p:nvPr/>
        </p:nvSpPr>
        <p:spPr bwMode="auto">
          <a:xfrm>
            <a:off x="0" y="548680"/>
            <a:ext cx="9143999" cy="2893100"/>
          </a:xfrm>
          <a:prstGeom prst="rect">
            <a:avLst/>
          </a:prstGeom>
          <a:noFill/>
          <a:ln w="9525">
            <a:noFill/>
            <a:miter lim="800000"/>
            <a:headEnd/>
            <a:tailEnd/>
          </a:ln>
          <a:effectLst/>
        </p:spPr>
        <p:txBody>
          <a:bodyPr wrap="square">
            <a:spAutoFit/>
          </a:bodyPr>
          <a:lstStyle/>
          <a:p>
            <a:pPr marL="457200" indent="-457200" algn="l"/>
            <a:r>
              <a:rPr lang="en-US" sz="2800" b="1" dirty="0"/>
              <a:t>STRUCTURE</a:t>
            </a:r>
            <a:endParaRPr lang="en-US" sz="2800" b="1" dirty="0">
              <a:solidFill>
                <a:srgbClr val="FF0000"/>
              </a:solidFill>
            </a:endParaRPr>
          </a:p>
          <a:p>
            <a:pPr marL="457200" indent="-457200" algn="l">
              <a:lnSpc>
                <a:spcPct val="110000"/>
              </a:lnSpc>
              <a:buFontTx/>
              <a:buChar char="•"/>
            </a:pPr>
            <a:r>
              <a:rPr lang="en-US" sz="2800" b="1" dirty="0"/>
              <a:t>Unlike covalent molecular substances where the molecules are discrete (single molecules), in covalent network substances the atoms are bonded to millions of other atoms in an ordered, three dimensional array (network). </a:t>
            </a:r>
          </a:p>
        </p:txBody>
      </p:sp>
    </p:spTree>
    <p:extLst>
      <p:ext uri="{BB962C8B-B14F-4D97-AF65-F5344CB8AC3E}">
        <p14:creationId xmlns:p14="http://schemas.microsoft.com/office/powerpoint/2010/main" val="396919249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747"/>
                                        </p:tgtEl>
                                        <p:attrNameLst>
                                          <p:attrName>style.visibility</p:attrName>
                                        </p:attrNameLst>
                                      </p:cBhvr>
                                      <p:to>
                                        <p:strVal val="visible"/>
                                      </p:to>
                                    </p:set>
                                    <p:animEffect transition="in" filter="barn(inVertical)">
                                      <p:cBhvr>
                                        <p:cTn id="7" dur="500"/>
                                        <p:tgtEl>
                                          <p:spTgt spid="31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476672"/>
            <a:ext cx="7620000" cy="507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7848859" y="5517232"/>
            <a:ext cx="899605" cy="246221"/>
          </a:xfrm>
          <a:prstGeom prst="rect">
            <a:avLst/>
          </a:prstGeom>
          <a:noFill/>
        </p:spPr>
        <p:txBody>
          <a:bodyPr wrap="none" rtlCol="0">
            <a:spAutoFit/>
          </a:bodyPr>
          <a:lstStyle/>
          <a:p>
            <a:r>
              <a:rPr lang="en-AU" sz="1000" dirty="0"/>
              <a:t>(</a:t>
            </a:r>
            <a:r>
              <a:rPr lang="en-AU" sz="1000" dirty="0" err="1"/>
              <a:t>Andress</a:t>
            </a:r>
            <a:r>
              <a:rPr lang="en-AU" sz="1000" dirty="0"/>
              <a:t> </a:t>
            </a:r>
            <a:r>
              <a:rPr lang="en-AU" sz="1000" dirty="0" err="1"/>
              <a:t>nd</a:t>
            </a:r>
            <a:r>
              <a:rPr lang="en-AU" sz="1000" dirty="0"/>
              <a:t>)</a:t>
            </a:r>
          </a:p>
        </p:txBody>
      </p:sp>
    </p:spTree>
    <p:extLst>
      <p:ext uri="{BB962C8B-B14F-4D97-AF65-F5344CB8AC3E}">
        <p14:creationId xmlns:p14="http://schemas.microsoft.com/office/powerpoint/2010/main" val="4129105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inVertical)">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1" y="0"/>
            <a:ext cx="9143999" cy="5262979"/>
          </a:xfrm>
          <a:prstGeom prst="rect">
            <a:avLst/>
          </a:prstGeom>
          <a:noFill/>
          <a:ln w="9525">
            <a:noFill/>
            <a:miter lim="800000"/>
            <a:headEnd/>
            <a:tailEnd/>
          </a:ln>
          <a:effectLst/>
        </p:spPr>
        <p:txBody>
          <a:bodyPr wrap="square">
            <a:spAutoFit/>
          </a:bodyPr>
          <a:lstStyle/>
          <a:p>
            <a:pPr marL="457200" indent="-457200" algn="l"/>
            <a:r>
              <a:rPr lang="en-US" sz="2800" b="1" dirty="0"/>
              <a:t>PROPERTIES</a:t>
            </a:r>
            <a:endParaRPr lang="en-US" sz="2800" b="1" dirty="0">
              <a:solidFill>
                <a:srgbClr val="FF0000"/>
              </a:solidFill>
            </a:endParaRPr>
          </a:p>
          <a:p>
            <a:pPr marL="457200" indent="-457200" algn="l">
              <a:lnSpc>
                <a:spcPct val="110000"/>
              </a:lnSpc>
              <a:buFontTx/>
              <a:buChar char="•"/>
            </a:pPr>
            <a:r>
              <a:rPr lang="en-US" sz="2800" b="1" dirty="0"/>
              <a:t>Covalent network substances do not conduct electricity in any state. All electrons are held in strong covalent bonds so are not mobile.</a:t>
            </a:r>
          </a:p>
          <a:p>
            <a:pPr marL="457200" indent="-457200" algn="l">
              <a:lnSpc>
                <a:spcPct val="110000"/>
              </a:lnSpc>
              <a:buFontTx/>
              <a:buChar char="•"/>
            </a:pPr>
            <a:r>
              <a:rPr lang="en-US" sz="2800" b="1" dirty="0"/>
              <a:t>They have high melting and boiling points due to the strong electrostatic attraction between the positive nuclei and the shared electrons in multiple bonds which requires a lot of energy </a:t>
            </a:r>
            <a:r>
              <a:rPr lang="en-US" sz="2800" b="1"/>
              <a:t>to overcome.</a:t>
            </a:r>
            <a:endParaRPr lang="en-US" sz="2800" b="1" dirty="0"/>
          </a:p>
          <a:p>
            <a:pPr marL="457200" indent="-457200" algn="l">
              <a:lnSpc>
                <a:spcPct val="110000"/>
              </a:lnSpc>
              <a:buFontTx/>
              <a:buChar char="•"/>
            </a:pPr>
            <a:r>
              <a:rPr lang="en-US" sz="2800" b="1" dirty="0"/>
              <a:t>They are hard solids due to the same reason above.</a:t>
            </a:r>
          </a:p>
        </p:txBody>
      </p:sp>
    </p:spTree>
    <p:extLst>
      <p:ext uri="{BB962C8B-B14F-4D97-AF65-F5344CB8AC3E}">
        <p14:creationId xmlns:p14="http://schemas.microsoft.com/office/powerpoint/2010/main" val="264836190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1" y="0"/>
            <a:ext cx="9143999" cy="3374129"/>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The exception to these properties is graphite.</a:t>
            </a:r>
          </a:p>
          <a:p>
            <a:pPr marL="457200" indent="-457200" algn="l">
              <a:lnSpc>
                <a:spcPct val="110000"/>
              </a:lnSpc>
              <a:buFontTx/>
              <a:buChar char="•"/>
            </a:pPr>
            <a:endParaRPr lang="en-US" sz="2800" b="1" dirty="0"/>
          </a:p>
          <a:p>
            <a:pPr marL="457200" indent="-457200" algn="l">
              <a:lnSpc>
                <a:spcPct val="110000"/>
              </a:lnSpc>
              <a:buFontTx/>
              <a:buChar char="•"/>
            </a:pPr>
            <a:r>
              <a:rPr lang="en-US" sz="2800" b="1" dirty="0"/>
              <a:t>Graphite does conduct electricity. Carbon has 4 valence electrons. In graphite each carbon atom is only covalently bonded to three other carbon atoms leaving the fourth valence electron mobile and able to conduct a current.  </a:t>
            </a:r>
          </a:p>
        </p:txBody>
      </p:sp>
    </p:spTree>
    <p:extLst>
      <p:ext uri="{BB962C8B-B14F-4D97-AF65-F5344CB8AC3E}">
        <p14:creationId xmlns:p14="http://schemas.microsoft.com/office/powerpoint/2010/main" val="170977897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sz="quarter" idx="13"/>
          </p:nvPr>
        </p:nvSpPr>
        <p:spPr/>
        <p:txBody>
          <a:bodyPr/>
          <a:lstStyle/>
          <a:p>
            <a:endParaRPr lang="en-AU" dirty="0"/>
          </a:p>
        </p:txBody>
      </p:sp>
      <p:grpSp>
        <p:nvGrpSpPr>
          <p:cNvPr id="4" name="Group 3"/>
          <p:cNvGrpSpPr/>
          <p:nvPr/>
        </p:nvGrpSpPr>
        <p:grpSpPr>
          <a:xfrm>
            <a:off x="323528" y="476672"/>
            <a:ext cx="8496944" cy="5917282"/>
            <a:chOff x="2171165" y="2276872"/>
            <a:chExt cx="6937339" cy="4261098"/>
          </a:xfrm>
        </p:grpSpPr>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165" y="2276872"/>
              <a:ext cx="5342272" cy="42610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a:xfrm>
              <a:off x="5724128" y="3726605"/>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Oval 6"/>
            <p:cNvSpPr/>
            <p:nvPr/>
          </p:nvSpPr>
          <p:spPr>
            <a:xfrm>
              <a:off x="6446765" y="3789040"/>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Oval 7"/>
            <p:cNvSpPr/>
            <p:nvPr/>
          </p:nvSpPr>
          <p:spPr>
            <a:xfrm>
              <a:off x="6100936" y="350100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Oval 8"/>
            <p:cNvSpPr/>
            <p:nvPr/>
          </p:nvSpPr>
          <p:spPr>
            <a:xfrm>
              <a:off x="6732240" y="350100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p:cNvSpPr/>
            <p:nvPr/>
          </p:nvSpPr>
          <p:spPr>
            <a:xfrm>
              <a:off x="5868144" y="4437112"/>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p:cNvSpPr/>
            <p:nvPr/>
          </p:nvSpPr>
          <p:spPr>
            <a:xfrm>
              <a:off x="6446765" y="446062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Oval 11"/>
            <p:cNvSpPr/>
            <p:nvPr/>
          </p:nvSpPr>
          <p:spPr>
            <a:xfrm>
              <a:off x="6979332" y="447615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Oval 12"/>
            <p:cNvSpPr/>
            <p:nvPr/>
          </p:nvSpPr>
          <p:spPr>
            <a:xfrm>
              <a:off x="6529269" y="4721397"/>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Oval 13"/>
            <p:cNvSpPr/>
            <p:nvPr/>
          </p:nvSpPr>
          <p:spPr>
            <a:xfrm>
              <a:off x="5989565" y="4685393"/>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Oval 14"/>
            <p:cNvSpPr/>
            <p:nvPr/>
          </p:nvSpPr>
          <p:spPr>
            <a:xfrm>
              <a:off x="6376869" y="5597267"/>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Oval 15"/>
            <p:cNvSpPr/>
            <p:nvPr/>
          </p:nvSpPr>
          <p:spPr>
            <a:xfrm>
              <a:off x="6036065" y="5373216"/>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Oval 16"/>
            <p:cNvSpPr/>
            <p:nvPr/>
          </p:nvSpPr>
          <p:spPr>
            <a:xfrm>
              <a:off x="6696236" y="539509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Oval 17"/>
            <p:cNvSpPr/>
            <p:nvPr/>
          </p:nvSpPr>
          <p:spPr>
            <a:xfrm>
              <a:off x="5796136" y="5589240"/>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Oval 18"/>
            <p:cNvSpPr/>
            <p:nvPr/>
          </p:nvSpPr>
          <p:spPr>
            <a:xfrm>
              <a:off x="6943328" y="5625244"/>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0" name="Straight Connector 19"/>
            <p:cNvCxnSpPr>
              <a:stCxn id="12" idx="0"/>
            </p:cNvCxnSpPr>
            <p:nvPr/>
          </p:nvCxnSpPr>
          <p:spPr>
            <a:xfrm flipV="1">
              <a:off x="7015336" y="3861048"/>
              <a:ext cx="797024" cy="615110"/>
            </a:xfrm>
            <a:prstGeom prst="line">
              <a:avLst/>
            </a:prstGeom>
          </p:spPr>
          <p:style>
            <a:lnRef idx="2">
              <a:schemeClr val="dk1"/>
            </a:lnRef>
            <a:fillRef idx="0">
              <a:schemeClr val="dk1"/>
            </a:fillRef>
            <a:effectRef idx="1">
              <a:schemeClr val="dk1"/>
            </a:effectRef>
            <a:fontRef idx="minor">
              <a:schemeClr val="tx1"/>
            </a:fontRef>
          </p:style>
        </p:cxnSp>
        <p:sp>
          <p:nvSpPr>
            <p:cNvPr id="21" name="TextBox 20"/>
            <p:cNvSpPr txBox="1"/>
            <p:nvPr/>
          </p:nvSpPr>
          <p:spPr>
            <a:xfrm>
              <a:off x="7370796" y="2858961"/>
              <a:ext cx="1737708" cy="1015663"/>
            </a:xfrm>
            <a:prstGeom prst="rect">
              <a:avLst/>
            </a:prstGeom>
            <a:noFill/>
          </p:spPr>
          <p:txBody>
            <a:bodyPr wrap="square" rtlCol="0">
              <a:spAutoFit/>
            </a:bodyPr>
            <a:lstStyle/>
            <a:p>
              <a:r>
                <a:rPr lang="en-US" sz="2000" b="1" dirty="0" err="1"/>
                <a:t>Delocalised</a:t>
              </a:r>
              <a:r>
                <a:rPr lang="en-US" sz="2000" b="1" dirty="0"/>
                <a:t>, valence electron</a:t>
              </a:r>
              <a:endParaRPr lang="en-AU" sz="2000" b="1" dirty="0"/>
            </a:p>
          </p:txBody>
        </p:sp>
      </p:grpSp>
    </p:spTree>
    <p:extLst>
      <p:ext uri="{BB962C8B-B14F-4D97-AF65-F5344CB8AC3E}">
        <p14:creationId xmlns:p14="http://schemas.microsoft.com/office/powerpoint/2010/main" val="1560178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auto">
          <a:xfrm>
            <a:off x="1" y="18473"/>
            <a:ext cx="9143999" cy="3410164"/>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Graphite does have high melting and boiling points. There is a strong electrostatic attraction between the positive nuclei and the shared electrons in multiple covalent bonds which will require a lot of energy to overcome. </a:t>
            </a:r>
          </a:p>
          <a:p>
            <a:pPr marL="457200" indent="-457200" algn="l">
              <a:lnSpc>
                <a:spcPct val="110000"/>
              </a:lnSpc>
              <a:buFontTx/>
              <a:buChar char="•"/>
            </a:pPr>
            <a:r>
              <a:rPr lang="en-US" sz="2800" b="1" dirty="0"/>
              <a:t> Unlike diamond, graphite is a relatively soft solid as the layers can slip over one another. </a:t>
            </a:r>
          </a:p>
        </p:txBody>
      </p:sp>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705"/>
          <a:stretch/>
        </p:blipFill>
        <p:spPr bwMode="auto">
          <a:xfrm>
            <a:off x="2987823" y="4059193"/>
            <a:ext cx="5429735" cy="27391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7242099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4"/>
                                        </p:tgtEl>
                                        <p:attrNameLst>
                                          <p:attrName>style.visibility</p:attrName>
                                        </p:attrNameLst>
                                      </p:cBhvr>
                                      <p:to>
                                        <p:strVal val="visible"/>
                                      </p:to>
                                    </p:set>
                                    <p:animEffect transition="in" filter="barn(inVertical)">
                                      <p:cBhvr>
                                        <p:cTn id="12"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0" y="731520"/>
            <a:ext cx="9144000" cy="3474720"/>
          </a:xfrm>
        </p:spPr>
        <p:txBody>
          <a:bodyPr>
            <a:normAutofit/>
          </a:bodyPr>
          <a:lstStyle/>
          <a:p>
            <a:pPr>
              <a:buClrTx/>
              <a:buFont typeface="Arial" panose="020B0604020202020204" pitchFamily="34" charset="0"/>
              <a:buChar char="•"/>
            </a:pPr>
            <a:r>
              <a:rPr lang="en-US" sz="2800" b="1" dirty="0"/>
              <a:t>Graphite has strong covalent bonding within 2-D layers but the electrostatic attraction between the layers is very weak so it is easy for the layers to slide over each other. </a:t>
            </a:r>
            <a:endParaRPr lang="en-AU" sz="2800" b="1" dirty="0"/>
          </a:p>
        </p:txBody>
      </p:sp>
    </p:spTree>
    <p:extLst>
      <p:ext uri="{BB962C8B-B14F-4D97-AF65-F5344CB8AC3E}">
        <p14:creationId xmlns:p14="http://schemas.microsoft.com/office/powerpoint/2010/main" val="30018996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3"/>
          <p:cNvSpPr txBox="1">
            <a:spLocks noChangeArrowheads="1"/>
          </p:cNvSpPr>
          <p:nvPr/>
        </p:nvSpPr>
        <p:spPr bwMode="auto">
          <a:xfrm>
            <a:off x="0" y="44624"/>
            <a:ext cx="9143999" cy="1988237"/>
          </a:xfrm>
          <a:prstGeom prst="rect">
            <a:avLst/>
          </a:prstGeom>
          <a:noFill/>
          <a:ln w="9525">
            <a:noFill/>
            <a:miter lim="800000"/>
            <a:headEnd/>
            <a:tailEnd/>
          </a:ln>
          <a:effectLst/>
        </p:spPr>
        <p:txBody>
          <a:bodyPr wrap="square">
            <a:spAutoFit/>
          </a:bodyPr>
          <a:lstStyle/>
          <a:p>
            <a:pPr marL="457200" indent="-457200" algn="l">
              <a:lnSpc>
                <a:spcPct val="110000"/>
              </a:lnSpc>
              <a:buFontTx/>
              <a:buChar char="•"/>
            </a:pPr>
            <a:r>
              <a:rPr lang="en-US" sz="2800" b="1" dirty="0"/>
              <a:t>Examples of covalent network substances include diamond, graphite and </a:t>
            </a:r>
            <a:r>
              <a:rPr lang="en-US" sz="2800" b="1" dirty="0" err="1"/>
              <a:t>bucky</a:t>
            </a:r>
            <a:r>
              <a:rPr lang="en-US" sz="2800" b="1" dirty="0"/>
              <a:t> balls (all allotropes of carbon), silicon dioxide (glass) and silicon carbide.   </a:t>
            </a:r>
            <a:endParaRPr lang="en-US" sz="1400" b="1" dirty="0"/>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45027"/>
          <a:stretch/>
        </p:blipFill>
        <p:spPr bwMode="auto">
          <a:xfrm>
            <a:off x="323528" y="2026468"/>
            <a:ext cx="2232248" cy="41628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800" y="2204864"/>
            <a:ext cx="2425537" cy="26460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84167" y="2026468"/>
            <a:ext cx="2342113" cy="23753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84167" y="4653136"/>
            <a:ext cx="2743573" cy="2057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8370478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8"/>
                                        </p:tgtEl>
                                        <p:attrNameLst>
                                          <p:attrName>style.visibility</p:attrName>
                                        </p:attrNameLst>
                                      </p:cBhvr>
                                      <p:to>
                                        <p:strVal val="visible"/>
                                      </p:to>
                                    </p:set>
                                    <p:animEffect transition="in" filter="barn(inVertical)">
                                      <p:cBhvr>
                                        <p:cTn id="12" dur="500"/>
                                        <p:tgtEl>
                                          <p:spTgt spid="921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gtEl>
                                        <p:attrNameLst>
                                          <p:attrName>style.visibility</p:attrName>
                                        </p:attrNameLst>
                                      </p:cBhvr>
                                      <p:to>
                                        <p:strVal val="visible"/>
                                      </p:to>
                                    </p:set>
                                    <p:animEffect transition="in" filter="barn(inVertical)">
                                      <p:cBhvr>
                                        <p:cTn id="17" dur="500"/>
                                        <p:tgtEl>
                                          <p:spTgt spid="9219"/>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9220"/>
                                        </p:tgtEl>
                                        <p:attrNameLst>
                                          <p:attrName>style.visibility</p:attrName>
                                        </p:attrNameLst>
                                      </p:cBhvr>
                                      <p:to>
                                        <p:strVal val="visible"/>
                                      </p:to>
                                    </p:set>
                                    <p:animEffect transition="in" filter="barn(inVertical)">
                                      <p:cBhvr>
                                        <p:cTn id="22" dur="500"/>
                                        <p:tgtEl>
                                          <p:spTgt spid="922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9221"/>
                                        </p:tgtEl>
                                        <p:attrNameLst>
                                          <p:attrName>style.visibility</p:attrName>
                                        </p:attrNameLst>
                                      </p:cBhvr>
                                      <p:to>
                                        <p:strVal val="visible"/>
                                      </p:to>
                                    </p:set>
                                    <p:animEffect transition="in" filter="barn(inVertical)">
                                      <p:cBhvr>
                                        <p:cTn id="27" dur="500"/>
                                        <p:tgtEl>
                                          <p:spTgt spid="9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6857999"/>
          </a:xfrm>
        </p:spPr>
        <p:txBody>
          <a:bodyPr/>
          <a:lstStyle/>
          <a:p>
            <a:endParaRPr lang="en-US" sz="1000" b="1" dirty="0"/>
          </a:p>
          <a:p>
            <a:r>
              <a:rPr lang="en-US" sz="2800" b="1" dirty="0"/>
              <a:t>Allotropes are different structural forms of the same element.</a:t>
            </a:r>
            <a:endParaRPr lang="en-AU" sz="2800" b="1" dirty="0"/>
          </a:p>
          <a:p>
            <a:endParaRPr lang="en-US" sz="1000" b="1" dirty="0"/>
          </a:p>
          <a:p>
            <a:endParaRPr lang="en-US" sz="1000" b="1" dirty="0"/>
          </a:p>
          <a:p>
            <a:endParaRPr lang="en-US" sz="1000" b="1" dirty="0"/>
          </a:p>
          <a:p>
            <a:endParaRPr lang="en-US" sz="1000" b="1" dirty="0"/>
          </a:p>
          <a:p>
            <a:endParaRPr lang="en-US" sz="1000" b="1" dirty="0"/>
          </a:p>
          <a:p>
            <a:endParaRPr lang="en-US" sz="1000" b="1" dirty="0"/>
          </a:p>
          <a:p>
            <a:r>
              <a:rPr lang="en-US" sz="1000" b="1" dirty="0"/>
              <a:t>Bibliography</a:t>
            </a:r>
            <a:endParaRPr lang="en-AU" sz="1000" b="1" dirty="0"/>
          </a:p>
          <a:p>
            <a:r>
              <a:rPr lang="en-US" sz="1000" dirty="0" err="1"/>
              <a:t>Andress</a:t>
            </a:r>
            <a:r>
              <a:rPr lang="en-US" sz="1000" dirty="0"/>
              <a:t>, E. "Elements, Compounds and Mixtures." </a:t>
            </a:r>
            <a:r>
              <a:rPr lang="en-US" sz="1000" i="1" dirty="0" err="1"/>
              <a:t>Blendspace</a:t>
            </a:r>
            <a:r>
              <a:rPr lang="en-US" sz="1000" i="1" dirty="0"/>
              <a:t>.</a:t>
            </a:r>
            <a:r>
              <a:rPr lang="en-US" sz="1000" dirty="0"/>
              <a:t> </a:t>
            </a:r>
            <a:r>
              <a:rPr lang="en-US" sz="1000" dirty="0" err="1"/>
              <a:t>nd</a:t>
            </a:r>
            <a:r>
              <a:rPr lang="en-US" sz="1000" dirty="0"/>
              <a:t>. https://www.blendspace.com/lessons/Q42KangV6W2wEQ/copy-of-elements-compounds-mixtures (accessed February 2015, 2015).</a:t>
            </a:r>
            <a:endParaRPr lang="en-AU" sz="1000" dirty="0"/>
          </a:p>
          <a:p>
            <a:r>
              <a:rPr lang="en-US" sz="1000" dirty="0"/>
              <a:t>Cengage Learning Australia. </a:t>
            </a:r>
            <a:r>
              <a:rPr lang="en-US" sz="1000" i="1" dirty="0"/>
              <a:t>Nelson Chemistry Units 1 &amp; 2 for the Australian Curriculum.</a:t>
            </a:r>
            <a:r>
              <a:rPr lang="en-US" sz="1000" dirty="0"/>
              <a:t> Cengage Learning Australia Pty Ltd, 2014.</a:t>
            </a:r>
            <a:endParaRPr lang="en-AU" sz="1000" dirty="0"/>
          </a:p>
          <a:p>
            <a:r>
              <a:rPr lang="en-US" sz="1000" dirty="0"/>
              <a:t>Grewal, </a:t>
            </a:r>
            <a:r>
              <a:rPr lang="en-US" sz="1000" dirty="0" err="1"/>
              <a:t>Ish</a:t>
            </a:r>
            <a:r>
              <a:rPr lang="en-US" sz="1000" dirty="0"/>
              <a:t>. "Introduction to Mineral Processing." </a:t>
            </a:r>
            <a:r>
              <a:rPr lang="en-US" sz="1000" i="1" dirty="0"/>
              <a:t>Met-Solve Laboratories.</a:t>
            </a:r>
            <a:r>
              <a:rPr lang="en-US" sz="1000" dirty="0"/>
              <a:t> 2015. http://met-solvelabs.com/library/articles/mineral-processing-introduction (accessed March 7, 2015).</a:t>
            </a:r>
            <a:endParaRPr lang="en-AU" sz="1000" dirty="0"/>
          </a:p>
          <a:p>
            <a:r>
              <a:rPr lang="en-US" sz="1000" dirty="0"/>
              <a:t>Harford, R. "How to Dry and Store Rose Hips for Rose Hip Tea." </a:t>
            </a:r>
            <a:r>
              <a:rPr lang="en-US" sz="1000" i="1" dirty="0"/>
              <a:t>Wild Food Guide to the Edible Plants of Britain.</a:t>
            </a:r>
            <a:r>
              <a:rPr lang="en-US" sz="1000" dirty="0"/>
              <a:t> 2015. http://www.eatweeds.co.uk/how-to-dry-store-rose-hips-rosa-canina (accessed February 27, 2015).</a:t>
            </a:r>
            <a:endParaRPr lang="en-AU" sz="1000" dirty="0"/>
          </a:p>
          <a:p>
            <a:r>
              <a:rPr lang="en-US" sz="1000" dirty="0"/>
              <a:t>Hawk's Perch Technical Writing. "What are Carbon Nanotubes?" </a:t>
            </a:r>
            <a:r>
              <a:rPr lang="en-US" sz="1000" i="1" dirty="0"/>
              <a:t>Understanding Nano.com.</a:t>
            </a:r>
            <a:r>
              <a:rPr lang="en-US" sz="1000" dirty="0"/>
              <a:t> 2007. http://www.understandingnano.com/what-are-carbon-nanotubes.html (accessed March 8, 2015).</a:t>
            </a:r>
            <a:endParaRPr lang="en-AU" sz="1000" dirty="0"/>
          </a:p>
          <a:p>
            <a:r>
              <a:rPr lang="en-US" sz="1000" dirty="0" err="1"/>
              <a:t>Learnthings</a:t>
            </a:r>
            <a:r>
              <a:rPr lang="en-US" sz="1000" dirty="0"/>
              <a:t> Africa. "Separating Liquids That Do Not Mix." </a:t>
            </a:r>
            <a:r>
              <a:rPr lang="en-US" sz="1000" i="1" dirty="0"/>
              <a:t>Learnthings.com.</a:t>
            </a:r>
            <a:r>
              <a:rPr lang="en-US" sz="1000" dirty="0"/>
              <a:t> </a:t>
            </a:r>
            <a:r>
              <a:rPr lang="en-US" sz="1000" dirty="0" err="1"/>
              <a:t>nd</a:t>
            </a:r>
            <a:r>
              <a:rPr lang="en-US" sz="1000" dirty="0"/>
              <a:t>. http://learnthings.co.za/content/secondary/Home/Lessons/Science/Chemistry/Grade10/experimen/experimen/separatio/separa_00/default.htm (accessed March 7, 2015).</a:t>
            </a:r>
            <a:endParaRPr lang="en-AU" sz="1000" dirty="0"/>
          </a:p>
          <a:p>
            <a:r>
              <a:rPr lang="en-US" sz="1000" dirty="0"/>
              <a:t>NA. "Distillation Apparatus." </a:t>
            </a:r>
            <a:r>
              <a:rPr lang="en-US" sz="1000" i="1" dirty="0"/>
              <a:t>Distillation Apparatus.</a:t>
            </a:r>
            <a:r>
              <a:rPr lang="en-US" sz="1000" dirty="0"/>
              <a:t> </a:t>
            </a:r>
            <a:r>
              <a:rPr lang="en-US" sz="1000" dirty="0" err="1"/>
              <a:t>nd</a:t>
            </a:r>
            <a:r>
              <a:rPr lang="en-US" sz="1000" dirty="0"/>
              <a:t>. http://jupiter.plymouth.edu/~wwf/distillation.htm (accessed February 27, 2015).</a:t>
            </a:r>
            <a:endParaRPr lang="en-AU" sz="1000" dirty="0"/>
          </a:p>
          <a:p>
            <a:r>
              <a:rPr lang="en-US" sz="1000" dirty="0"/>
              <a:t>—. "Mixtures and Solutions." </a:t>
            </a:r>
            <a:r>
              <a:rPr lang="en-US" sz="1000" i="1" dirty="0"/>
              <a:t>Chemistry.</a:t>
            </a:r>
            <a:r>
              <a:rPr lang="en-US" sz="1000" dirty="0"/>
              <a:t> </a:t>
            </a:r>
            <a:r>
              <a:rPr lang="en-US" sz="1000" dirty="0" err="1"/>
              <a:t>nd</a:t>
            </a:r>
            <a:r>
              <a:rPr lang="en-US" sz="1000" dirty="0"/>
              <a:t>. http://www.physics-chemistry-class.com/chemistry/filtration.html (accessed 27 February, 2015).</a:t>
            </a:r>
            <a:endParaRPr lang="en-AU" sz="1000" dirty="0"/>
          </a:p>
          <a:p>
            <a:r>
              <a:rPr lang="en-US" sz="1000" dirty="0"/>
              <a:t>Orenstein, David. "Cheap, Sensitive Stanford Sensors Could Detect Explosives, Toxins in Water." </a:t>
            </a:r>
            <a:r>
              <a:rPr lang="en-US" sz="1000" i="1" dirty="0"/>
              <a:t>Stanford News.</a:t>
            </a:r>
            <a:r>
              <a:rPr lang="en-US" sz="1000" dirty="0"/>
              <a:t> 2009. http://news.stanford.edu/news/2009/september21/sensor-detect-explosives-092309.html (accessed March 8, 2015).</a:t>
            </a:r>
            <a:endParaRPr lang="en-AU" sz="1000" dirty="0"/>
          </a:p>
          <a:p>
            <a:r>
              <a:rPr lang="en-US" sz="1000" dirty="0"/>
              <a:t>Pearson, Chris. "Carbon Nanotubes." </a:t>
            </a:r>
            <a:r>
              <a:rPr lang="en-US" sz="1000" i="1" dirty="0"/>
              <a:t>The Role of Chemistry in History.</a:t>
            </a:r>
            <a:r>
              <a:rPr lang="en-US" sz="1000" dirty="0"/>
              <a:t> 2008. http://itech.dickinson.edu/chemistry/?cat=74 (accessed March 8, 2015).</a:t>
            </a:r>
            <a:endParaRPr lang="en-AU" sz="1000" dirty="0"/>
          </a:p>
          <a:p>
            <a:r>
              <a:rPr lang="en-US" sz="1000" dirty="0" err="1"/>
              <a:t>Shinz</a:t>
            </a:r>
            <a:r>
              <a:rPr lang="en-US" sz="1000" dirty="0"/>
              <a:t>. "</a:t>
            </a:r>
            <a:r>
              <a:rPr lang="en-US" sz="1000" dirty="0" err="1"/>
              <a:t>Seperation</a:t>
            </a:r>
            <a:r>
              <a:rPr lang="en-US" sz="1000" dirty="0"/>
              <a:t> Techniques." </a:t>
            </a:r>
            <a:r>
              <a:rPr lang="en-US" sz="1000" i="1" dirty="0" err="1"/>
              <a:t>Glogster</a:t>
            </a:r>
            <a:r>
              <a:rPr lang="en-US" sz="1000" i="1" dirty="0"/>
              <a:t>.</a:t>
            </a:r>
            <a:r>
              <a:rPr lang="en-US" sz="1000" dirty="0"/>
              <a:t> </a:t>
            </a:r>
            <a:r>
              <a:rPr lang="en-US" sz="1000" dirty="0" err="1"/>
              <a:t>nd</a:t>
            </a:r>
            <a:r>
              <a:rPr lang="en-US" sz="1000" dirty="0"/>
              <a:t>. http://www.glogster.com/shinz/seperationtechinques/g-6m79h240t7bg67oq0u2gua0 (accessed February 27, 2015).</a:t>
            </a:r>
            <a:endParaRPr lang="en-AU" sz="1000" dirty="0"/>
          </a:p>
          <a:p>
            <a:endParaRPr lang="en-AU" dirty="0"/>
          </a:p>
        </p:txBody>
      </p:sp>
    </p:spTree>
    <p:extLst>
      <p:ext uri="{BB962C8B-B14F-4D97-AF65-F5344CB8AC3E}">
        <p14:creationId xmlns:p14="http://schemas.microsoft.com/office/powerpoint/2010/main" val="276092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6858000"/>
          </a:xfrm>
        </p:spPr>
        <p:txBody>
          <a:bodyPr>
            <a:normAutofit/>
          </a:bodyPr>
          <a:lstStyle/>
          <a:p>
            <a:pPr marL="457200" indent="-457200">
              <a:buClr>
                <a:srgbClr val="AE13DF"/>
              </a:buClr>
              <a:buFont typeface="Arial" panose="020B0604020202020204" pitchFamily="34" charset="0"/>
              <a:buChar char="•"/>
            </a:pPr>
            <a:r>
              <a:rPr lang="en-AU" sz="2800" b="1" dirty="0">
                <a:solidFill>
                  <a:schemeClr val="tx1"/>
                </a:solidFill>
              </a:rPr>
              <a:t>Physical properties </a:t>
            </a:r>
          </a:p>
          <a:p>
            <a:pPr>
              <a:buClr>
                <a:srgbClr val="AE13DF"/>
              </a:buClr>
            </a:pPr>
            <a:r>
              <a:rPr lang="en-AU" sz="2800" b="1" dirty="0">
                <a:solidFill>
                  <a:schemeClr val="tx1"/>
                </a:solidFill>
              </a:rPr>
              <a:t>Can be determined without changing the chemical composition of the substance </a:t>
            </a:r>
            <a:r>
              <a:rPr lang="en-AU" sz="2800" b="1" dirty="0" err="1">
                <a:solidFill>
                  <a:schemeClr val="tx1"/>
                </a:solidFill>
              </a:rPr>
              <a:t>eg</a:t>
            </a:r>
            <a:r>
              <a:rPr lang="en-AU" sz="2800" b="1" dirty="0">
                <a:solidFill>
                  <a:schemeClr val="tx1"/>
                </a:solidFill>
              </a:rPr>
              <a:t> melting and boiling points, electrical conductivity, density, hardness, </a:t>
            </a:r>
            <a:r>
              <a:rPr lang="en-AU" sz="2800" b="1" dirty="0" err="1">
                <a:solidFill>
                  <a:schemeClr val="tx1"/>
                </a:solidFill>
              </a:rPr>
              <a:t>etc</a:t>
            </a:r>
            <a:r>
              <a:rPr lang="en-AU" sz="2800" b="1" dirty="0">
                <a:solidFill>
                  <a:schemeClr val="tx1"/>
                </a:solidFill>
              </a:rPr>
              <a:t> </a:t>
            </a: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Chemical properties</a:t>
            </a:r>
          </a:p>
          <a:p>
            <a:pPr>
              <a:buClr>
                <a:srgbClr val="AE13DF"/>
              </a:buClr>
            </a:pPr>
            <a:r>
              <a:rPr lang="en-AU" sz="2800" b="1" dirty="0">
                <a:solidFill>
                  <a:schemeClr val="tx1"/>
                </a:solidFill>
              </a:rPr>
              <a:t>Can be determined by changing the substance into a new substance </a:t>
            </a:r>
            <a:r>
              <a:rPr lang="en-AU" sz="2800" b="1" dirty="0" err="1">
                <a:solidFill>
                  <a:schemeClr val="tx1"/>
                </a:solidFill>
              </a:rPr>
              <a:t>eg</a:t>
            </a:r>
            <a:r>
              <a:rPr lang="en-AU" sz="2800" b="1" dirty="0">
                <a:solidFill>
                  <a:schemeClr val="tx1"/>
                </a:solidFill>
              </a:rPr>
              <a:t> flammability, reactivity with acid, reactivity with oxygen, inertness, etc. </a:t>
            </a:r>
          </a:p>
          <a:p>
            <a:pPr>
              <a:buClr>
                <a:srgbClr val="AE13DF"/>
              </a:buClr>
            </a:pPr>
            <a:endParaRPr lang="en-AU" sz="2800" b="1" dirty="0">
              <a:solidFill>
                <a:schemeClr val="tx1"/>
              </a:solidFill>
            </a:endParaRPr>
          </a:p>
          <a:p>
            <a:pPr>
              <a:buClr>
                <a:srgbClr val="AE13DF"/>
              </a:buCl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
        <p:nvSpPr>
          <p:cNvPr id="3" name="TextBox 2">
            <a:extLst>
              <a:ext uri="{FF2B5EF4-FFF2-40B4-BE49-F238E27FC236}">
                <a16:creationId xmlns:a16="http://schemas.microsoft.com/office/drawing/2014/main" id="{3A6F44AE-228C-4785-B8EF-E5548AA609A6}"/>
              </a:ext>
            </a:extLst>
          </p:cNvPr>
          <p:cNvSpPr txBox="1"/>
          <p:nvPr/>
        </p:nvSpPr>
        <p:spPr>
          <a:xfrm>
            <a:off x="539552" y="5085184"/>
            <a:ext cx="4320480" cy="523220"/>
          </a:xfrm>
          <a:prstGeom prst="rect">
            <a:avLst/>
          </a:prstGeom>
          <a:noFill/>
        </p:spPr>
        <p:txBody>
          <a:bodyPr wrap="square" rtlCol="0">
            <a:spAutoFit/>
          </a:bodyPr>
          <a:lstStyle/>
          <a:p>
            <a:r>
              <a:rPr lang="en-US" sz="2800" b="1" dirty="0">
                <a:solidFill>
                  <a:schemeClr val="accent3">
                    <a:lumMod val="50000"/>
                  </a:schemeClr>
                </a:solidFill>
              </a:rPr>
              <a:t>Set 2 </a:t>
            </a:r>
            <a:r>
              <a:rPr lang="en-US" sz="2800" b="1" dirty="0" err="1">
                <a:solidFill>
                  <a:schemeClr val="accent3">
                    <a:lumMod val="50000"/>
                  </a:schemeClr>
                </a:solidFill>
              </a:rPr>
              <a:t>qns</a:t>
            </a:r>
            <a:r>
              <a:rPr lang="en-US" sz="2800" b="1" dirty="0">
                <a:solidFill>
                  <a:schemeClr val="accent3">
                    <a:lumMod val="50000"/>
                  </a:schemeClr>
                </a:solidFill>
              </a:rPr>
              <a:t> 2-5</a:t>
            </a:r>
            <a:endParaRPr lang="en-AU" sz="2800" b="1" dirty="0">
              <a:solidFill>
                <a:schemeClr val="accent3">
                  <a:lumMod val="50000"/>
                </a:schemeClr>
              </a:solidFill>
            </a:endParaRPr>
          </a:p>
        </p:txBody>
      </p:sp>
    </p:spTree>
    <p:extLst>
      <p:ext uri="{BB962C8B-B14F-4D97-AF65-F5344CB8AC3E}">
        <p14:creationId xmlns:p14="http://schemas.microsoft.com/office/powerpoint/2010/main" val="386208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barn(inVertical)">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barn(inVertical)">
                                      <p:cBhvr>
                                        <p:cTn id="22" dur="500"/>
                                        <p:tgtEl>
                                          <p:spTgt spid="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arn(inVertic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4365104"/>
          </a:xfrm>
        </p:spPr>
        <p:txBody>
          <a:bodyPr>
            <a:normAutofit/>
          </a:bodyPr>
          <a:lstStyle/>
          <a:p>
            <a:pPr>
              <a:buClr>
                <a:srgbClr val="AE13DF"/>
              </a:buClr>
            </a:pPr>
            <a:r>
              <a:rPr lang="en-AU" sz="2800" b="1" dirty="0">
                <a:solidFill>
                  <a:schemeClr val="tx1"/>
                </a:solidFill>
              </a:rPr>
              <a:t>Differences in the physical properties of substances in a mixture can be use to separate them.</a:t>
            </a:r>
          </a:p>
          <a:p>
            <a:pPr>
              <a:buClr>
                <a:srgbClr val="AE13DF"/>
              </a:buClr>
            </a:pPr>
            <a:r>
              <a:rPr lang="en-AU" sz="2800" b="1" dirty="0">
                <a:solidFill>
                  <a:schemeClr val="tx1"/>
                </a:solidFill>
              </a:rPr>
              <a:t> </a:t>
            </a:r>
          </a:p>
          <a:p>
            <a:pPr marL="457200" indent="-457200">
              <a:buClr>
                <a:srgbClr val="AE13DF"/>
              </a:buClr>
              <a:buFont typeface="Arial" panose="020B0604020202020204" pitchFamily="34" charset="0"/>
              <a:buChar char="•"/>
            </a:pPr>
            <a:r>
              <a:rPr lang="en-AU" sz="2800" b="1" dirty="0">
                <a:solidFill>
                  <a:schemeClr val="tx1"/>
                </a:solidFill>
              </a:rPr>
              <a:t>Sieving – separation based on particle size. Used for solid mixtures or (large) solids in liquids.</a:t>
            </a: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r>
              <a:rPr lang="en-AU" sz="2800" b="1" dirty="0">
                <a:solidFill>
                  <a:schemeClr val="tx1"/>
                </a:solidFill>
              </a:rPr>
              <a:t>Filtration – separation based on particle size. Used for small solids in liquids.</a:t>
            </a: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accent1">
                  <a:lumMod val="50000"/>
                </a:schemeClr>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4149080"/>
            <a:ext cx="3048000" cy="2028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849717" y="6177905"/>
            <a:ext cx="1024639" cy="246221"/>
          </a:xfrm>
          <a:prstGeom prst="rect">
            <a:avLst/>
          </a:prstGeom>
          <a:noFill/>
        </p:spPr>
        <p:txBody>
          <a:bodyPr wrap="none" rtlCol="0">
            <a:spAutoFit/>
          </a:bodyPr>
          <a:lstStyle/>
          <a:p>
            <a:r>
              <a:rPr lang="en-AU" sz="1000" dirty="0"/>
              <a:t>(Harford 2015)</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2080" y="3550706"/>
            <a:ext cx="2748161" cy="32836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8040241" y="6576526"/>
            <a:ext cx="615874" cy="246221"/>
          </a:xfrm>
          <a:prstGeom prst="rect">
            <a:avLst/>
          </a:prstGeom>
          <a:noFill/>
        </p:spPr>
        <p:txBody>
          <a:bodyPr wrap="none" rtlCol="0">
            <a:spAutoFit/>
          </a:bodyPr>
          <a:lstStyle/>
          <a:p>
            <a:r>
              <a:rPr lang="en-AU" sz="1000" dirty="0"/>
              <a:t>(NA </a:t>
            </a:r>
            <a:r>
              <a:rPr lang="en-AU" sz="1000" dirty="0" err="1"/>
              <a:t>nd</a:t>
            </a:r>
            <a:r>
              <a:rPr lang="en-AU" sz="1000" dirty="0"/>
              <a:t>)</a:t>
            </a:r>
          </a:p>
        </p:txBody>
      </p:sp>
    </p:spTree>
    <p:extLst>
      <p:ext uri="{BB962C8B-B14F-4D97-AF65-F5344CB8AC3E}">
        <p14:creationId xmlns:p14="http://schemas.microsoft.com/office/powerpoint/2010/main" val="124052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050"/>
                                        </p:tgtEl>
                                        <p:attrNameLst>
                                          <p:attrName>style.visibility</p:attrName>
                                        </p:attrNameLst>
                                      </p:cBhvr>
                                      <p:to>
                                        <p:strVal val="visible"/>
                                      </p:to>
                                    </p:set>
                                    <p:animEffect transition="in" filter="barn(inVertical)">
                                      <p:cBhvr>
                                        <p:cTn id="22" dur="500"/>
                                        <p:tgtEl>
                                          <p:spTgt spid="205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inVertical)">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animEffect transition="in" filter="barn(inVertical)">
                                      <p:cBhvr>
                                        <p:cTn id="32" dur="500"/>
                                        <p:tgtEl>
                                          <p:spTgt spid="2">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2051"/>
                                        </p:tgtEl>
                                        <p:attrNameLst>
                                          <p:attrName>style.visibility</p:attrName>
                                        </p:attrNameLst>
                                      </p:cBhvr>
                                      <p:to>
                                        <p:strVal val="visible"/>
                                      </p:to>
                                    </p:set>
                                    <p:animEffect transition="in" filter="barn(inVertical)">
                                      <p:cBhvr>
                                        <p:cTn id="37" dur="500"/>
                                        <p:tgtEl>
                                          <p:spTgt spid="2051"/>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barn(inVertical)">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4"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1700808"/>
          </a:xfrm>
        </p:spPr>
        <p:txBody>
          <a:bodyPr>
            <a:normAutofit/>
          </a:bodyPr>
          <a:lstStyle/>
          <a:p>
            <a:pPr marL="457200" indent="-457200">
              <a:buClr>
                <a:srgbClr val="AE13DF"/>
              </a:buClr>
              <a:buFont typeface="Arial" panose="020B0604020202020204" pitchFamily="34" charset="0"/>
              <a:buChar char="•"/>
            </a:pPr>
            <a:r>
              <a:rPr lang="en-AU" sz="2800" b="1" dirty="0">
                <a:solidFill>
                  <a:schemeClr val="tx1"/>
                </a:solidFill>
              </a:rPr>
              <a:t> Vaporisation – separation based on differences in boiling points. Used for solid dissolved in a liquid (where only the solid is needed).</a:t>
            </a:r>
          </a:p>
          <a:p>
            <a:pPr marL="457200" indent="-457200">
              <a:buClr>
                <a:srgbClr val="AE13DF"/>
              </a:buClr>
              <a:buFont typeface="Arial" panose="020B0604020202020204" pitchFamily="34" charset="0"/>
              <a:buChar char="•"/>
            </a:pPr>
            <a:endParaRPr lang="en-AU" sz="2800" b="1" dirty="0">
              <a:solidFill>
                <a:schemeClr val="tx1"/>
              </a:solidFill>
            </a:endParaRPr>
          </a:p>
          <a:p>
            <a:pPr>
              <a:buClr>
                <a:srgbClr val="AE13DF"/>
              </a:buCl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accent1">
                  <a:lumMod val="50000"/>
                </a:schemeClr>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
        <p:nvSpPr>
          <p:cNvPr id="4" name="TextBox 3"/>
          <p:cNvSpPr txBox="1"/>
          <p:nvPr/>
        </p:nvSpPr>
        <p:spPr>
          <a:xfrm>
            <a:off x="6201346" y="5485591"/>
            <a:ext cx="758541" cy="246221"/>
          </a:xfrm>
          <a:prstGeom prst="rect">
            <a:avLst/>
          </a:prstGeom>
          <a:noFill/>
        </p:spPr>
        <p:txBody>
          <a:bodyPr wrap="none" rtlCol="0">
            <a:spAutoFit/>
          </a:bodyPr>
          <a:lstStyle/>
          <a:p>
            <a:r>
              <a:rPr lang="en-AU" sz="1000" dirty="0"/>
              <a:t>(</a:t>
            </a:r>
            <a:r>
              <a:rPr lang="en-AU" sz="1000" dirty="0" err="1"/>
              <a:t>Shinz</a:t>
            </a:r>
            <a:r>
              <a:rPr lang="en-AU" sz="1000" dirty="0"/>
              <a:t> </a:t>
            </a:r>
            <a:r>
              <a:rPr lang="en-AU" sz="1000" dirty="0" err="1"/>
              <a:t>nd</a:t>
            </a:r>
            <a:r>
              <a:rPr lang="en-AU" sz="1000" dirty="0"/>
              <a:t>)</a:t>
            </a:r>
          </a:p>
        </p:txBody>
      </p:sp>
      <p:pic>
        <p:nvPicPr>
          <p:cNvPr id="4099" name="Picture 3"/>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2267744" y="1783501"/>
            <a:ext cx="3933602" cy="3921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1699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099"/>
                                        </p:tgtEl>
                                        <p:attrNameLst>
                                          <p:attrName>style.visibility</p:attrName>
                                        </p:attrNameLst>
                                      </p:cBhvr>
                                      <p:to>
                                        <p:strVal val="visible"/>
                                      </p:to>
                                    </p:set>
                                    <p:animEffect transition="in" filter="barn(inVertical)">
                                      <p:cBhvr>
                                        <p:cTn id="12" dur="500"/>
                                        <p:tgtEl>
                                          <p:spTgt spid="409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2996952"/>
          </a:xfrm>
        </p:spPr>
        <p:txBody>
          <a:bodyPr>
            <a:normAutofit/>
          </a:bodyPr>
          <a:lstStyle/>
          <a:p>
            <a:pPr marL="457200" indent="-457200">
              <a:buClr>
                <a:srgbClr val="AE13DF"/>
              </a:buClr>
              <a:buFont typeface="Arial" panose="020B0604020202020204" pitchFamily="34" charset="0"/>
              <a:buChar char="•"/>
            </a:pPr>
            <a:r>
              <a:rPr lang="en-AU" sz="2800" b="1" dirty="0">
                <a:solidFill>
                  <a:schemeClr val="tx1"/>
                </a:solidFill>
              </a:rPr>
              <a:t> Distillation  – separation based on differences in boiling points. Used for solid dissolved in a liquid (where both are needed) or mixture of liquids.</a:t>
            </a:r>
          </a:p>
          <a:p>
            <a:pPr>
              <a:buClr>
                <a:srgbClr val="AE13DF"/>
              </a:buClr>
            </a:pPr>
            <a:r>
              <a:rPr lang="en-AU" sz="2800" b="1" dirty="0">
                <a:solidFill>
                  <a:schemeClr val="tx1"/>
                </a:solidFill>
              </a:rPr>
              <a:t>     The first liquid to evaporate has the lowest boiling point and is the more volatile component and the other is </a:t>
            </a:r>
            <a:r>
              <a:rPr lang="en-AU" sz="2800" b="1">
                <a:solidFill>
                  <a:schemeClr val="tx1"/>
                </a:solidFill>
              </a:rPr>
              <a:t>the less volatile </a:t>
            </a:r>
            <a:r>
              <a:rPr lang="en-AU" sz="2800" b="1" dirty="0">
                <a:solidFill>
                  <a:schemeClr val="tx1"/>
                </a:solidFill>
              </a:rPr>
              <a:t>component. </a:t>
            </a: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accent1">
                  <a:lumMod val="50000"/>
                </a:schemeClr>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2762590"/>
            <a:ext cx="6113686" cy="40507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7877374" y="6563201"/>
            <a:ext cx="615874" cy="246221"/>
          </a:xfrm>
          <a:prstGeom prst="rect">
            <a:avLst/>
          </a:prstGeom>
          <a:noFill/>
        </p:spPr>
        <p:txBody>
          <a:bodyPr wrap="none" rtlCol="0">
            <a:spAutoFit/>
          </a:bodyPr>
          <a:lstStyle/>
          <a:p>
            <a:r>
              <a:rPr lang="en-AU" sz="1000" dirty="0"/>
              <a:t>(NA </a:t>
            </a:r>
            <a:r>
              <a:rPr lang="en-AU" sz="1000" dirty="0" err="1"/>
              <a:t>nd</a:t>
            </a:r>
            <a:r>
              <a:rPr lang="en-AU" sz="1000" dirty="0"/>
              <a:t>)</a:t>
            </a:r>
          </a:p>
        </p:txBody>
      </p:sp>
    </p:spTree>
    <p:extLst>
      <p:ext uri="{BB962C8B-B14F-4D97-AF65-F5344CB8AC3E}">
        <p14:creationId xmlns:p14="http://schemas.microsoft.com/office/powerpoint/2010/main" val="353422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barn(inVertical)">
                                      <p:cBhvr>
                                        <p:cTn id="17" dur="500"/>
                                        <p:tgtEl>
                                          <p:spTgt spid="307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0"/>
            <a:ext cx="9144000" cy="3068960"/>
          </a:xfrm>
        </p:spPr>
        <p:txBody>
          <a:bodyPr>
            <a:normAutofit/>
          </a:bodyPr>
          <a:lstStyle/>
          <a:p>
            <a:pPr marL="457200" indent="-457200">
              <a:buClr>
                <a:srgbClr val="AE13DF"/>
              </a:buClr>
              <a:buFont typeface="Arial" panose="020B0604020202020204" pitchFamily="34" charset="0"/>
              <a:buChar char="•"/>
            </a:pPr>
            <a:r>
              <a:rPr lang="en-AU" sz="2800" b="1" dirty="0">
                <a:solidFill>
                  <a:schemeClr val="tx1"/>
                </a:solidFill>
              </a:rPr>
              <a:t> Fractional Distillation  – separation based on differences in boiling points. Used for mixtures of  liquids.</a:t>
            </a:r>
          </a:p>
          <a:p>
            <a:pPr>
              <a:buClr>
                <a:srgbClr val="AE13DF"/>
              </a:buClr>
            </a:pPr>
            <a:r>
              <a:rPr lang="en-AU" sz="2800" b="1" dirty="0">
                <a:solidFill>
                  <a:schemeClr val="tx1"/>
                </a:solidFill>
              </a:rPr>
              <a:t>     The fractioning column allows gases of different boiling points to condense at different heights and be tapped off. </a:t>
            </a: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accent1">
                  <a:lumMod val="50000"/>
                </a:schemeClr>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a:buClr>
                <a:schemeClr val="accent1">
                  <a:lumMod val="75000"/>
                </a:schemeClr>
              </a:buClr>
              <a:buSzPct val="100000"/>
            </a:pPr>
            <a:endParaRPr lang="en-AU" sz="2600" b="1" dirty="0">
              <a:solidFill>
                <a:schemeClr val="tx1"/>
              </a:solidFill>
            </a:endParaRPr>
          </a:p>
          <a:p>
            <a:pPr lvl="2">
              <a:buClr>
                <a:srgbClr val="AE13DF"/>
              </a:buClr>
            </a:pPr>
            <a:endParaRPr lang="en-AU" sz="24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a:p>
            <a:pPr marL="457200" indent="-457200">
              <a:buClr>
                <a:srgbClr val="AE13DF"/>
              </a:buClr>
              <a:buFont typeface="Arial" panose="020B0604020202020204" pitchFamily="34" charset="0"/>
              <a:buChar char="•"/>
            </a:pPr>
            <a:endParaRPr lang="en-AU" sz="2800" b="1" dirty="0">
              <a:solidFill>
                <a:schemeClr val="tx1"/>
              </a:solidFill>
            </a:endParaRPr>
          </a:p>
        </p:txBody>
      </p:sp>
      <p:sp>
        <p:nvSpPr>
          <p:cNvPr id="8" name="TextBox 7"/>
          <p:cNvSpPr txBox="1"/>
          <p:nvPr/>
        </p:nvSpPr>
        <p:spPr>
          <a:xfrm>
            <a:off x="7092280" y="6418116"/>
            <a:ext cx="2149948" cy="246221"/>
          </a:xfrm>
          <a:prstGeom prst="rect">
            <a:avLst/>
          </a:prstGeom>
          <a:noFill/>
        </p:spPr>
        <p:txBody>
          <a:bodyPr wrap="none" rtlCol="0">
            <a:spAutoFit/>
          </a:bodyPr>
          <a:lstStyle/>
          <a:p>
            <a:r>
              <a:rPr lang="en-AU" sz="1000" dirty="0"/>
              <a:t>(Cengage Learning Australia 2014)</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11555"/>
          <a:stretch/>
        </p:blipFill>
        <p:spPr>
          <a:xfrm>
            <a:off x="1475656" y="2708920"/>
            <a:ext cx="5660875" cy="3960441"/>
          </a:xfrm>
          <a:prstGeom prst="rect">
            <a:avLst/>
          </a:prstGeom>
        </p:spPr>
      </p:pic>
    </p:spTree>
    <p:extLst>
      <p:ext uri="{BB962C8B-B14F-4D97-AF65-F5344CB8AC3E}">
        <p14:creationId xmlns:p14="http://schemas.microsoft.com/office/powerpoint/2010/main" val="2208587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inVertic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p:bldLst>
  </p:timing>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1016</TotalTime>
  <Words>2141</Words>
  <Application>Microsoft Office PowerPoint</Application>
  <PresentationFormat>On-screen Show (4:3)</PresentationFormat>
  <Paragraphs>203</Paragraphs>
  <Slides>46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Georgia</vt:lpstr>
      <vt:lpstr>Trebuchet MS</vt:lpstr>
      <vt:lpstr>Slipstream</vt:lpstr>
      <vt:lpstr>Matter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Nanotechnology</vt:lpstr>
      <vt:lpstr>PowerPoint Presentation</vt:lpstr>
      <vt:lpstr>PowerPoint Presentation</vt:lpstr>
      <vt:lpstr>PowerPoint Presentation</vt:lpstr>
      <vt:lpstr>Bonding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Kennedy Baptist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Rick Cricelli</dc:creator>
  <cp:lastModifiedBy>Anita English</cp:lastModifiedBy>
  <cp:revision>80</cp:revision>
  <cp:lastPrinted>2015-03-05T23:24:22Z</cp:lastPrinted>
  <dcterms:created xsi:type="dcterms:W3CDTF">2015-02-26T04:24:16Z</dcterms:created>
  <dcterms:modified xsi:type="dcterms:W3CDTF">2019-02-27T04:05:38Z</dcterms:modified>
</cp:coreProperties>
</file>

<file path=docProps/thumbnail.jpeg>
</file>